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4"/>
  </p:handoutMasterIdLst>
  <p:sldIdLst>
    <p:sldId id="266" r:id="rId2"/>
    <p:sldId id="270" r:id="rId3"/>
    <p:sldId id="256" r:id="rId4"/>
    <p:sldId id="272" r:id="rId5"/>
    <p:sldId id="257" r:id="rId6"/>
    <p:sldId id="258" r:id="rId7"/>
    <p:sldId id="268" r:id="rId8"/>
    <p:sldId id="261" r:id="rId9"/>
    <p:sldId id="271" r:id="rId10"/>
    <p:sldId id="260" r:id="rId11"/>
    <p:sldId id="259" r:id="rId12"/>
    <p:sldId id="273" r:id="rId13"/>
    <p:sldId id="276" r:id="rId14"/>
    <p:sldId id="277" r:id="rId15"/>
    <p:sldId id="278" r:id="rId16"/>
    <p:sldId id="262" r:id="rId17"/>
    <p:sldId id="274" r:id="rId18"/>
    <p:sldId id="263" r:id="rId19"/>
    <p:sldId id="265" r:id="rId20"/>
    <p:sldId id="275" r:id="rId21"/>
    <p:sldId id="264" r:id="rId22"/>
    <p:sldId id="269" r:id="rId2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5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>
        <p:scale>
          <a:sx n="70" d="100"/>
          <a:sy n="70" d="100"/>
        </p:scale>
        <p:origin x="-11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64F1C-6844-4BA8-AC52-B69A3B1A91B1}" type="datetimeFigureOut">
              <a:rPr lang="ru-RU" smtClean="0"/>
              <a:t>23.04.2010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DC53-C7BD-4846-B3B2-5E695C6467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7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34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  <a:lvl2pPr>
              <a:defRPr sz="2000">
                <a:solidFill>
                  <a:srgbClr val="FFC000"/>
                </a:solidFill>
              </a:defRPr>
            </a:lvl2pPr>
            <a:lvl3pPr>
              <a:defRPr sz="1800">
                <a:solidFill>
                  <a:srgbClr val="FFC000"/>
                </a:solidFill>
              </a:defRPr>
            </a:lvl3pPr>
            <a:lvl4pPr>
              <a:defRPr sz="1600">
                <a:solidFill>
                  <a:srgbClr val="FFC000"/>
                </a:solidFill>
              </a:defRPr>
            </a:lvl4pPr>
            <a:lvl5pPr>
              <a:defRPr sz="1600">
                <a:solidFill>
                  <a:srgbClr val="FFC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697F283-F185-4A77-952C-350851CB0598}" type="datetimeFigureOut">
              <a:rPr lang="ru-RU" smtClean="0"/>
              <a:pPr/>
              <a:t>23.04.2010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D9AACE4E-615F-4638-8FE6-742D3ED0C1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377A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377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785926"/>
            <a:ext cx="3857652" cy="2786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14451"/>
              </a:avLst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УРОКИ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ЭТИКЕТА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bject_36.1139296323.93733.jpg"/>
          <p:cNvPicPr>
            <a:picLocks noChangeAspect="1"/>
          </p:cNvPicPr>
          <p:nvPr/>
        </p:nvPicPr>
        <p:blipFill>
          <a:blip r:embed="rId2"/>
          <a:srcRect l="3977" t="5523" r="5000" b="5523"/>
          <a:stretch>
            <a:fillRect/>
          </a:stretch>
        </p:blipFill>
        <p:spPr>
          <a:xfrm>
            <a:off x="5143504" y="3643314"/>
            <a:ext cx="345949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42910" y="714356"/>
            <a:ext cx="50720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ты гость</a:t>
            </a:r>
          </a:p>
          <a:p>
            <a:pPr algn="ctr"/>
            <a:endParaRPr lang="ru-RU" b="1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52425" indent="-352425">
              <a:buClr>
                <a:srgbClr val="D60057"/>
              </a:buClr>
              <a:buFont typeface="Wingdings" pitchFamily="2" charset="2"/>
              <a:buChar char="v"/>
            </a:pPr>
            <a:r>
              <a:rPr lang="ru-RU" b="1" cap="small" dirty="0" smtClean="0">
                <a:latin typeface="Comic Sans MS" pitchFamily="66" charset="0"/>
              </a:rPr>
              <a:t>Знай, что неожиданный визит почти всегда причиняет беспокойство. Поэтому он допустим только в случае крайней необходимости.</a:t>
            </a:r>
          </a:p>
          <a:p>
            <a:pPr marL="352425" indent="-352425">
              <a:buClr>
                <a:srgbClr val="D60057"/>
              </a:buClr>
              <a:buFont typeface="Wingdings" pitchFamily="2" charset="2"/>
              <a:buChar char="v"/>
            </a:pPr>
            <a:r>
              <a:rPr lang="ru-RU" b="1" cap="small" dirty="0" smtClean="0">
                <a:latin typeface="Comic Sans MS" pitchFamily="66" charset="0"/>
              </a:rPr>
              <a:t>Если ты дважды постучал или позвонил в дверь, а тебе не открыли, следует не "ломиться" в дверь, а спокойно уйти, не проверяя, на самом ли деле хозяев нет дома.</a:t>
            </a:r>
          </a:p>
          <a:p>
            <a:pPr marL="352425" indent="-352425">
              <a:buClr>
                <a:srgbClr val="D60057"/>
              </a:buClr>
              <a:buFont typeface="Wingdings" pitchFamily="2" charset="2"/>
              <a:buChar char="v"/>
            </a:pPr>
            <a:r>
              <a:rPr lang="ru-RU" b="1" cap="small" dirty="0" smtClean="0">
                <a:latin typeface="Comic Sans MS" pitchFamily="66" charset="0"/>
              </a:rPr>
              <a:t>Находясь в гостях, некрасиво оценивать квартиру, делать критические замечания.</a:t>
            </a:r>
          </a:p>
          <a:p>
            <a:pPr marL="352425" indent="-352425">
              <a:buClr>
                <a:srgbClr val="D60057"/>
              </a:buClr>
              <a:buFont typeface="Wingdings" pitchFamily="2" charset="2"/>
              <a:buChar char="v"/>
            </a:pPr>
            <a:r>
              <a:rPr lang="ru-RU" b="1" cap="small" dirty="0" smtClean="0">
                <a:latin typeface="Comic Sans MS" pitchFamily="66" charset="0"/>
              </a:rPr>
              <a:t>Не выпытывай, что сколько стоило и где куплено, не снимай с полочек украшения, чтобы рассмотреть их со всех сторон. </a:t>
            </a:r>
            <a:endParaRPr lang="ru-RU" cap="small" dirty="0">
              <a:latin typeface="Comic Sans MS" pitchFamily="66" charset="0"/>
            </a:endParaRPr>
          </a:p>
        </p:txBody>
      </p:sp>
      <p:pic>
        <p:nvPicPr>
          <p:cNvPr id="5" name="Рисунок 4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785794"/>
            <a:ext cx="2583198" cy="269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5429264"/>
            <a:ext cx="1071570" cy="1224167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57752" y="4857760"/>
            <a:ext cx="1714512" cy="18341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642918"/>
            <a:ext cx="7929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должен быть подарок?</a:t>
            </a:r>
          </a:p>
          <a:p>
            <a:pPr algn="ctr"/>
            <a:endParaRPr lang="ru-RU" sz="1200" b="1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2425" indent="-352425">
              <a:buFont typeface="Wingdings" pitchFamily="2" charset="2"/>
              <a:buChar char="v"/>
            </a:pPr>
            <a:r>
              <a:rPr lang="ru-RU" b="1" cap="small" dirty="0" smtClean="0"/>
              <a:t>Подарок должен иметь определенное назначение. </a:t>
            </a:r>
          </a:p>
          <a:p>
            <a:pPr marL="352425" indent="-352425">
              <a:buFont typeface="Wingdings" pitchFamily="2" charset="2"/>
              <a:buChar char="v"/>
            </a:pPr>
            <a:r>
              <a:rPr lang="ru-RU" b="1" cap="small" dirty="0" smtClean="0"/>
              <a:t>Не дари бабушке ролики, малышу - калькулятор, папе - погремушку, маме - мужской галстук, а дедушке - куклу. Такие подарки нужны, как рыбе зонтик.</a:t>
            </a:r>
          </a:p>
          <a:p>
            <a:pPr marL="352425" indent="-352425">
              <a:buFont typeface="Wingdings" pitchFamily="2" charset="2"/>
              <a:buChar char="v"/>
            </a:pPr>
            <a:r>
              <a:rPr lang="ru-RU" b="1" cap="small" dirty="0" smtClean="0"/>
              <a:t>Главное, чтобы подарок принес радость. Надо показать, что ты помнишь о человеке, учитываешь его вкус, увлечения.</a:t>
            </a:r>
          </a:p>
          <a:p>
            <a:pPr marL="352425" indent="-352425">
              <a:buFont typeface="Wingdings" pitchFamily="2" charset="2"/>
              <a:buChar char="v"/>
            </a:pPr>
            <a:r>
              <a:rPr lang="ru-RU" b="1" cap="small" dirty="0" smtClean="0"/>
              <a:t> Делая подарок, ты приносишь радость другому, а не хвастаешься перед всеми своей щедростью.</a:t>
            </a:r>
          </a:p>
          <a:p>
            <a:pPr marL="352425" indent="-352425">
              <a:buFont typeface="Wingdings" pitchFamily="2" charset="2"/>
              <a:buChar char="v"/>
            </a:pPr>
            <a:r>
              <a:rPr lang="ru-RU" b="1" cap="small" dirty="0" smtClean="0"/>
              <a:t>Не опустошай родительский кошелек, лучше придумай что-нибудь оригинальное - что-нибудь смастери, нарисуй.</a:t>
            </a:r>
          </a:p>
          <a:p>
            <a:pPr marL="352425" indent="-352425">
              <a:buFont typeface="Wingdings" pitchFamily="2" charset="2"/>
              <a:buChar char="v"/>
            </a:pPr>
            <a:r>
              <a:rPr lang="ru-RU" b="1" cap="small" dirty="0" smtClean="0"/>
              <a:t>Вручение подарка сопровождается добрыми пожеланиями и улыбкой.</a:t>
            </a:r>
          </a:p>
          <a:p>
            <a:pPr marL="352425" indent="-352425">
              <a:buFont typeface="Wingdings" pitchFamily="2" charset="2"/>
              <a:buChar char="v"/>
            </a:pPr>
            <a:r>
              <a:rPr lang="ru-RU" b="1" cap="small" dirty="0" smtClean="0"/>
              <a:t>А тот, кто получает подарок, должен запомнить, что "дареному коню в зубы не смотрят", то есть всегда нужно выразить благодарность, даже если подарок не пришелся по вкусу.</a:t>
            </a:r>
            <a:r>
              <a:rPr lang="ru-RU" cap="small" dirty="0" smtClean="0"/>
              <a:t> </a:t>
            </a:r>
            <a:endParaRPr lang="ru-RU" cap="small" dirty="0"/>
          </a:p>
        </p:txBody>
      </p:sp>
      <p:pic>
        <p:nvPicPr>
          <p:cNvPr id="7" name="Рисунок 6" descr="5b8d10fccb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5143512"/>
            <a:ext cx="1500198" cy="152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тикет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214686"/>
            <a:ext cx="6786610" cy="2980798"/>
          </a:xfrm>
          <a:prstGeom prst="rect">
            <a:avLst/>
          </a:prstGeom>
        </p:spPr>
      </p:pic>
      <p:pic>
        <p:nvPicPr>
          <p:cNvPr id="2" name="Рисунок 1" descr="этикет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18"/>
            <a:ext cx="7000924" cy="264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4071942"/>
            <a:ext cx="7772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СЕБЯ ВЕСТИ</a:t>
            </a:r>
            <a:br>
              <a:rPr lang="ru-RU" sz="66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СТОЛОМ</a:t>
            </a:r>
            <a:endParaRPr lang="ru-RU" sz="66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1030844.jpg"/>
          <p:cNvPicPr>
            <a:picLocks noChangeAspect="1"/>
          </p:cNvPicPr>
          <p:nvPr/>
        </p:nvPicPr>
        <p:blipFill>
          <a:blip r:embed="rId2"/>
          <a:srcRect r="6846"/>
          <a:stretch>
            <a:fillRect/>
          </a:stretch>
        </p:blipFill>
        <p:spPr>
          <a:xfrm>
            <a:off x="1428728" y="357166"/>
            <a:ext cx="620052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ИКЕТ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286124"/>
            <a:ext cx="7500990" cy="2800350"/>
          </a:xfrm>
          <a:prstGeom prst="rect">
            <a:avLst/>
          </a:prstGeom>
        </p:spPr>
      </p:pic>
      <p:pic>
        <p:nvPicPr>
          <p:cNvPr id="3" name="Рисунок 2" descr="этикет8.png"/>
          <p:cNvPicPr>
            <a:picLocks noChangeAspect="1"/>
          </p:cNvPicPr>
          <p:nvPr/>
        </p:nvPicPr>
        <p:blipFill>
          <a:blip r:embed="rId3"/>
          <a:srcRect l="1641" r="5158"/>
          <a:stretch>
            <a:fillRect/>
          </a:stretch>
        </p:blipFill>
        <p:spPr>
          <a:xfrm>
            <a:off x="785786" y="785794"/>
            <a:ext cx="7572428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77867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Когда женщина садится за стол, мужчина выдвигает ей стул.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Не сидите за столом развалившись и не качайтесь на стуле.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Не ставьте локти на стол: сидеть надо так, чтобы не мешать соседям.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Не тянитесь через весь стол за каким-нибудь блюдом. Вежливо попросите, чтобы вам его передали.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Во время еды держите вилку в левой руке, а нож в правой.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Не дуйте на горячую еду или чай, подождите пока остынет.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Не чавкайте во время еды. Пережевывать пищу нужно с закрытым ртом.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Не разговаривайте за столом с набитым ртом: вас могут не понять или, хуже того, вы подавитесь.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Не копайтесь в тарелках или вазах,                             берите то, что лежит ближе к вам.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 descr="этикет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572008"/>
            <a:ext cx="3022185" cy="2100872"/>
          </a:xfrm>
          <a:prstGeom prst="rect">
            <a:avLst/>
          </a:prstGeom>
        </p:spPr>
      </p:pic>
      <p:pic>
        <p:nvPicPr>
          <p:cNvPr id="4" name="Рисунок 3" descr="этикет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929066"/>
            <a:ext cx="2481263" cy="27264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79296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ГОВОРИМ </a:t>
            </a:r>
          </a:p>
          <a:p>
            <a:pPr algn="ctr"/>
            <a:r>
              <a:rPr lang="ru-RU" sz="72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 ТЕЛЕФОНУ</a:t>
            </a:r>
            <a:endParaRPr lang="ru-RU" sz="72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skazki-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000372"/>
            <a:ext cx="3581534" cy="3533780"/>
          </a:xfrm>
          <a:prstGeom prst="ellipse">
            <a:avLst/>
          </a:prstGeom>
        </p:spPr>
      </p:pic>
      <p:pic>
        <p:nvPicPr>
          <p:cNvPr id="6" name="Рисунок 5" descr="skazki-0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000372"/>
            <a:ext cx="3542169" cy="357759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тикет тел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071810"/>
            <a:ext cx="6357982" cy="3130759"/>
          </a:xfrm>
          <a:prstGeom prst="rect">
            <a:avLst/>
          </a:prstGeom>
        </p:spPr>
      </p:pic>
      <p:pic>
        <p:nvPicPr>
          <p:cNvPr id="2" name="Рисунок 1" descr="этикет те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19"/>
            <a:ext cx="6072230" cy="280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358050" y="5626708"/>
            <a:ext cx="1785950" cy="123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09427" y="1785926"/>
            <a:ext cx="183457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71472" y="785795"/>
            <a:ext cx="7715304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750" b="1" cap="small" dirty="0">
                <a:latin typeface="Comic Sans MS" pitchFamily="66" charset="0"/>
              </a:rPr>
              <a:t>Т</a:t>
            </a:r>
            <a:r>
              <a:rPr lang="ru-RU" sz="1750" b="1" cap="small" dirty="0" smtClean="0">
                <a:latin typeface="Comic Sans MS" pitchFamily="66" charset="0"/>
              </a:rPr>
              <a:t>ы должен быть вежливым и, по возможности, кратким. По телефону лучше переговорить, а поговорить можно при встрече.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750" b="1" cap="small" dirty="0" smtClean="0">
                <a:latin typeface="Comic Sans MS" pitchFamily="66" charset="0"/>
              </a:rPr>
              <a:t>Услышав звонок, поспеши взять трубку, а сказав "алло", не забудь ответить на приветствие.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750" b="1" cap="small" dirty="0" smtClean="0">
                <a:latin typeface="Comic Sans MS" pitchFamily="66" charset="0"/>
              </a:rPr>
              <a:t>Если ты занят, скажи, извинившись, что перезвонишь. Но только не забудь это сделать!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750" b="1" cap="small" dirty="0" smtClean="0">
                <a:latin typeface="Comic Sans MS" pitchFamily="66" charset="0"/>
              </a:rPr>
              <a:t>Ошиблись номером - ответь вежливо, не сердись, ведь и с тобой такое случалось.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750" b="1" cap="small" dirty="0" smtClean="0">
                <a:latin typeface="Comic Sans MS" pitchFamily="66" charset="0"/>
              </a:rPr>
              <a:t>Не набирай номер телефона по памяти, если не уверен, что помнишь его как следует. А уж если ошибся, сказав: "Простите, я ошибся", положи трубку.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750" b="1" cap="small" dirty="0" smtClean="0">
                <a:latin typeface="Comic Sans MS" pitchFamily="66" charset="0"/>
              </a:rPr>
              <a:t>Начиная разговор, поприветствуй и представься.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750" b="1" cap="small" dirty="0" smtClean="0">
                <a:latin typeface="Comic Sans MS" pitchFamily="66" charset="0"/>
              </a:rPr>
              <a:t>Лучше спросить не отвлек ли ты от дел своим звонком, и могут ли сейчас с тобой поговорить.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750" b="1" cap="small" dirty="0" smtClean="0">
                <a:latin typeface="Comic Sans MS" pitchFamily="66" charset="0"/>
              </a:rPr>
              <a:t>Телефонный разговор - это в некотором роде непрошенный визит. Может оказаться, что твой звонок для кого-то не первый и не последний. </a:t>
            </a:r>
            <a:r>
              <a:rPr lang="ru-RU" sz="1750" b="1" cap="small" dirty="0">
                <a:latin typeface="Comic Sans MS" pitchFamily="66" charset="0"/>
              </a:rPr>
              <a:t>Н</a:t>
            </a:r>
            <a:r>
              <a:rPr lang="ru-RU" sz="1750" b="1" cap="small" dirty="0" smtClean="0">
                <a:latin typeface="Comic Sans MS" pitchFamily="66" charset="0"/>
              </a:rPr>
              <a:t>е забывай: воспитанные люди никогда не злоупотребляют телефонными разговорами и звонят лишь по необходимости.</a:t>
            </a:r>
            <a:r>
              <a:rPr lang="ru-RU" sz="1750" cap="small" dirty="0" smtClean="0">
                <a:latin typeface="Comic Sans MS" pitchFamily="66" charset="0"/>
              </a:rPr>
              <a:t/>
            </a:r>
            <a:br>
              <a:rPr lang="ru-RU" sz="1750" cap="small" dirty="0" smtClean="0">
                <a:latin typeface="Comic Sans MS" pitchFamily="66" charset="0"/>
              </a:rPr>
            </a:br>
            <a:endParaRPr lang="ru-RU" sz="1750" cap="small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ВЫХОД </a:t>
            </a:r>
            <a:r>
              <a:rPr lang="ru-RU" sz="7200" b="1" cap="none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СВЕТ</a:t>
            </a:r>
            <a:endParaRPr lang="ru-RU" sz="72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БАРАШ НА СЦЕН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857364"/>
            <a:ext cx="7211349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о такое этике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1"/>
            <a:ext cx="7715305" cy="5072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икет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429552" cy="553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0724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В ТЕАТРЕ, КИНОТЕАТРЕ,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КОНЦЕРТНОМ ЗАЛЕ, НА ВЫСТАВКЕ</a:t>
            </a:r>
          </a:p>
          <a:p>
            <a:pPr algn="ctr"/>
            <a:endParaRPr lang="ru-RU" b="1" dirty="0" smtClean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Посещение театра или концерта можно считать выходом в свет. Поэтому советую тебе не просто одеться, а нарядиться.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Приходить в театр или на концерт надо пораньше, чтобы было время и привести себя в порядок.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К своему месту проходят лицом к сидящим. Если при этом ты случайно кого-то задел, обязательно извинись.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Во время спектакля (представления) не разговаривай даже шепотом и не ищи случайно оброненную вещь - она никуда не денется до перерыва.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Если головной убор мешает сидящим сзади, его снимают, не дожидаясь просьбы об этом. И так поступают не только мальчики, но и девочки.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b="1" cap="small" dirty="0" smtClean="0">
                <a:latin typeface="Comic Sans MS" pitchFamily="66" charset="0"/>
              </a:rPr>
              <a:t>Не комментируй увиденное, не выражай свое мнение о фильме и отношение к героям по ходу просмотра Не забывай, что люди пришли смотреть фильм, а не слушать комментарии и споры.</a:t>
            </a:r>
            <a:endParaRPr lang="ru-RU" cap="small" dirty="0">
              <a:latin typeface="Comic Sans MS" pitchFamily="66" charset="0"/>
            </a:endParaRPr>
          </a:p>
        </p:txBody>
      </p:sp>
      <p:pic>
        <p:nvPicPr>
          <p:cNvPr id="4" name="Рисунок 3" descr="0_1f2a9_102c7498_XL.jpg"/>
          <p:cNvPicPr>
            <a:picLocks noChangeAspect="1"/>
          </p:cNvPicPr>
          <p:nvPr/>
        </p:nvPicPr>
        <p:blipFill>
          <a:blip r:embed="rId2"/>
          <a:srcRect l="15227" t="18604" r="16249" b="19913"/>
          <a:stretch>
            <a:fillRect/>
          </a:stretch>
        </p:blipFill>
        <p:spPr>
          <a:xfrm>
            <a:off x="6572264" y="214290"/>
            <a:ext cx="2342254" cy="1643074"/>
          </a:xfrm>
          <a:prstGeom prst="roundRect">
            <a:avLst>
              <a:gd name="adj" fmla="val 37490"/>
            </a:avLst>
          </a:prstGeom>
        </p:spPr>
      </p:pic>
      <p:pic>
        <p:nvPicPr>
          <p:cNvPr id="5" name="Рисунок 4" descr="нюша модница.png"/>
          <p:cNvPicPr>
            <a:picLocks noChangeAspect="1"/>
          </p:cNvPicPr>
          <p:nvPr/>
        </p:nvPicPr>
        <p:blipFill>
          <a:blip r:embed="rId3"/>
          <a:srcRect l="17275" r="13626" b="16551"/>
          <a:stretch>
            <a:fillRect/>
          </a:stretch>
        </p:blipFill>
        <p:spPr>
          <a:xfrm>
            <a:off x="7772365" y="5429240"/>
            <a:ext cx="1371635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икет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7286676" cy="3516657"/>
          </a:xfrm>
          <a:prstGeom prst="rect">
            <a:avLst/>
          </a:prstGeom>
        </p:spPr>
      </p:pic>
      <p:pic>
        <p:nvPicPr>
          <p:cNvPr id="3" name="Рисунок 2" descr="4-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190"/>
            <a:ext cx="2090962" cy="2066928"/>
          </a:xfrm>
          <a:prstGeom prst="rect">
            <a:avLst/>
          </a:prstGeom>
        </p:spPr>
      </p:pic>
      <p:pic>
        <p:nvPicPr>
          <p:cNvPr id="4" name="Рисунок 3" descr="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786190"/>
            <a:ext cx="3092044" cy="2428892"/>
          </a:xfrm>
          <a:prstGeom prst="rect">
            <a:avLst/>
          </a:prstGeom>
        </p:spPr>
      </p:pic>
      <p:pic>
        <p:nvPicPr>
          <p:cNvPr id="6" name="Рисунок 5" descr="6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4000504"/>
            <a:ext cx="3562358" cy="222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928934"/>
            <a:ext cx="7286676" cy="3429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2976" y="714356"/>
            <a:ext cx="676819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ПРИНИМАЕМ 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ГОСТЕЙ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икет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6"/>
            <a:ext cx="7458075" cy="457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66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71480"/>
            <a:ext cx="1285884" cy="159188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858180" cy="5643602"/>
          </a:xfrm>
        </p:spPr>
        <p:txBody>
          <a:bodyPr>
            <a:noAutofit/>
          </a:bodyPr>
          <a:lstStyle/>
          <a:p>
            <a:pPr marL="96838" indent="0" algn="ctr">
              <a:buNone/>
            </a:pPr>
            <a:r>
              <a:rPr lang="ru-RU" sz="2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ты хозяин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900" b="1" cap="small" dirty="0" smtClean="0">
                <a:solidFill>
                  <a:srgbClr val="000000"/>
                </a:solidFill>
                <a:latin typeface="Comic Sans MS" pitchFamily="66" charset="0"/>
              </a:rPr>
              <a:t>Любой человек, переступивший порог твоего дома, является гостем, которого следует принять любезно и сердечно.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900" b="1" cap="small" dirty="0" smtClean="0">
                <a:solidFill>
                  <a:srgbClr val="000000"/>
                </a:solidFill>
                <a:latin typeface="Comic Sans MS" pitchFamily="66" charset="0"/>
              </a:rPr>
              <a:t>Если гость зашел больше, чем на несколько минут, ты должен предложить ему снять пальто. Причем ты должен помочь ему повесить пальто на вешалку.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900" b="1" cap="small" dirty="0" smtClean="0">
                <a:solidFill>
                  <a:srgbClr val="000000"/>
                </a:solidFill>
                <a:latin typeface="Comic Sans MS" pitchFamily="66" charset="0"/>
              </a:rPr>
              <a:t>Постарайся, чтобы гость поскорей освоился и почувствовал себя, как дома. Предложи ему сесть на самое удобное место.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900" b="1" cap="small" dirty="0" smtClean="0">
                <a:solidFill>
                  <a:srgbClr val="000000"/>
                </a:solidFill>
                <a:latin typeface="Comic Sans MS" pitchFamily="66" charset="0"/>
              </a:rPr>
              <a:t>Займи гостя беседой, пусть гость сам выбирает тему для разговора.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900" b="1" cap="small" dirty="0" smtClean="0">
                <a:solidFill>
                  <a:srgbClr val="000000"/>
                </a:solidFill>
                <a:latin typeface="Comic Sans MS" pitchFamily="66" charset="0"/>
              </a:rPr>
              <a:t>Не оставляй гостя одного на долгое время. А если тебе ненадолго надо отвлечься, непременно извинись перед ним.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900" b="1" cap="small" dirty="0" smtClean="0">
                <a:solidFill>
                  <a:srgbClr val="000000"/>
                </a:solidFill>
                <a:latin typeface="Comic Sans MS" pitchFamily="66" charset="0"/>
              </a:rPr>
              <a:t>Если гость засиделся и не собирается уходить, а у тебя неотложные дела, ты должен найти очень тактичную форму, как дать ему это понять.</a:t>
            </a:r>
            <a:r>
              <a:rPr lang="ru-RU" sz="1900" cap="small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иктория\Pictures\мультгерои\смешарики\новые смешарики\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3717072" cy="30718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642918"/>
            <a:ext cx="7858180" cy="399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0">
              <a:buNone/>
            </a:pPr>
            <a:r>
              <a:rPr lang="ru-RU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Пословицы и поговорки</a:t>
            </a:r>
          </a:p>
          <a:p>
            <a:pPr marL="96838" indent="0" algn="ctr">
              <a:buNone/>
            </a:pPr>
            <a:endParaRPr lang="ru-RU" sz="1200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52425" indent="-255588">
              <a:lnSpc>
                <a:spcPct val="120000"/>
              </a:lnSpc>
              <a:buBlip>
                <a:blip r:embed="rId3"/>
              </a:buBlip>
            </a:pPr>
            <a:r>
              <a:rPr lang="ru-RU" sz="2000" b="1" cap="small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Гостю щей не жалей, а погуще лей. </a:t>
            </a:r>
          </a:p>
          <a:p>
            <a:pPr marL="352425" indent="-255588">
              <a:lnSpc>
                <a:spcPct val="120000"/>
              </a:lnSpc>
              <a:buBlip>
                <a:blip r:embed="rId3"/>
              </a:buBlip>
            </a:pPr>
            <a:r>
              <a:rPr lang="ru-RU" sz="2000" b="1" cap="small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 чужом доме не будь приметливым, а будь        приветливым. </a:t>
            </a:r>
          </a:p>
          <a:p>
            <a:pPr marL="352425" indent="-255588">
              <a:lnSpc>
                <a:spcPct val="120000"/>
              </a:lnSpc>
              <a:buBlip>
                <a:blip r:embed="rId3"/>
              </a:buBlip>
            </a:pPr>
            <a:r>
              <a:rPr lang="ru-RU" sz="2000" b="1" cap="small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Не бойся гостя сидящего, а бойся гостя стоящего.</a:t>
            </a:r>
          </a:p>
          <a:p>
            <a:pPr marL="352425" indent="-255588">
              <a:lnSpc>
                <a:spcPct val="120000"/>
              </a:lnSpc>
              <a:buBlip>
                <a:blip r:embed="rId3"/>
              </a:buBlip>
            </a:pPr>
            <a:r>
              <a:rPr lang="ru-RU" sz="2000" b="1" cap="small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Гостям дважды радуются: встречая и провожая.</a:t>
            </a:r>
          </a:p>
          <a:p>
            <a:pPr marL="352425" indent="-255588">
              <a:lnSpc>
                <a:spcPct val="120000"/>
              </a:lnSpc>
              <a:buBlip>
                <a:blip r:embed="rId3"/>
              </a:buBlip>
            </a:pPr>
            <a:r>
              <a:rPr lang="ru-RU" sz="2000" b="1" cap="small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Хозяин весел - гости радостны. </a:t>
            </a:r>
          </a:p>
          <a:p>
            <a:pPr marL="352425" indent="-255588">
              <a:lnSpc>
                <a:spcPct val="120000"/>
              </a:lnSpc>
              <a:buBlip>
                <a:blip r:embed="rId3"/>
              </a:buBlip>
            </a:pPr>
            <a:r>
              <a:rPr lang="ru-RU" sz="2000" b="1" cap="small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Желанный гость зова не ждет. </a:t>
            </a:r>
          </a:p>
          <a:p>
            <a:pPr marL="352425" indent="-255588">
              <a:lnSpc>
                <a:spcPct val="120000"/>
              </a:lnSpc>
              <a:buBlip>
                <a:blip r:embed="rId3"/>
              </a:buBlip>
            </a:pPr>
            <a:r>
              <a:rPr lang="ru-RU" sz="2000" b="1" cap="small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Гость часто за шапку берется - не скоро уйдет. </a:t>
            </a:r>
            <a:r>
              <a:rPr lang="ru-RU" cap="small" dirty="0" smtClean="0">
                <a:latin typeface="Comic Sans MS" pitchFamily="66" charset="0"/>
              </a:rPr>
              <a:t/>
            </a:r>
            <a:br>
              <a:rPr lang="ru-RU" cap="small" dirty="0" smtClean="0">
                <a:latin typeface="Comic Sans MS" pitchFamily="66" charset="0"/>
              </a:rPr>
            </a:br>
            <a:endParaRPr lang="ru-RU" cap="small" dirty="0">
              <a:latin typeface="Comic Sans MS" pitchFamily="66" charset="0"/>
            </a:endParaRPr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571480"/>
            <a:ext cx="2226484" cy="1571636"/>
          </a:xfrm>
          <a:prstGeom prst="rect">
            <a:avLst/>
          </a:prstGeom>
        </p:spPr>
      </p:pic>
      <p:pic>
        <p:nvPicPr>
          <p:cNvPr id="3074" name="Picture 2" descr="C:\Users\Виктория\Pictures\мультгерои\смешарики\новые смешарики\ras_smesh_artpl_ru (20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143380"/>
            <a:ext cx="3927858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ОБРАТЬ ДРУЗЕЙ.png"/>
          <p:cNvPicPr>
            <a:picLocks noChangeAspect="1"/>
          </p:cNvPicPr>
          <p:nvPr/>
        </p:nvPicPr>
        <p:blipFill>
          <a:blip r:embed="rId2"/>
          <a:srcRect b="8695"/>
          <a:stretch>
            <a:fillRect/>
          </a:stretch>
        </p:blipFill>
        <p:spPr>
          <a:xfrm>
            <a:off x="1785918" y="714356"/>
            <a:ext cx="5740513" cy="5357850"/>
          </a:xfrm>
          <a:prstGeom prst="ellipse">
            <a:avLst/>
          </a:prstGeom>
        </p:spPr>
      </p:pic>
      <p:pic>
        <p:nvPicPr>
          <p:cNvPr id="3" name="Рисунок 2" descr="e 6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6677">
            <a:off x="7985" y="3821610"/>
            <a:ext cx="2718919" cy="2746383"/>
          </a:xfrm>
          <a:prstGeom prst="rect">
            <a:avLst/>
          </a:prstGeom>
        </p:spPr>
      </p:pic>
      <p:pic>
        <p:nvPicPr>
          <p:cNvPr id="4" name="Рисунок 3" descr="kop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806" y="4357695"/>
            <a:ext cx="1841237" cy="1857388"/>
          </a:xfrm>
          <a:prstGeom prst="rect">
            <a:avLst/>
          </a:prstGeom>
        </p:spPr>
      </p:pic>
      <p:pic>
        <p:nvPicPr>
          <p:cNvPr id="6" name="Рисунок 5" descr="солнце прячетс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785794"/>
            <a:ext cx="240286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928670"/>
            <a:ext cx="72795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ИДЕМ В ГОСТИ</a:t>
            </a:r>
            <a:endParaRPr lang="ru-RU" sz="72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Виктория\Pictures\мультгерои\смешарики\новые смешарики\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499844"/>
            <a:ext cx="3833303" cy="3858114"/>
          </a:xfrm>
          <a:prstGeom prst="rect">
            <a:avLst/>
          </a:prstGeom>
          <a:noFill/>
        </p:spPr>
      </p:pic>
      <p:pic>
        <p:nvPicPr>
          <p:cNvPr id="2051" name="Picture 3" descr="C:\Users\Виктория\Pictures\мультгерои\смешарики\новые смешарики\7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28868"/>
            <a:ext cx="5272086" cy="3725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икет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373161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зайн в клетку">
  <a:themeElements>
    <a:clrScheme name="Другая 20">
      <a:dk1>
        <a:sysClr val="windowText" lastClr="000000"/>
      </a:dk1>
      <a:lt1>
        <a:srgbClr val="FFECA2"/>
      </a:lt1>
      <a:dk2>
        <a:srgbClr val="464646"/>
      </a:dk2>
      <a:lt2>
        <a:srgbClr val="BF0000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516</TotalTime>
  <Words>895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Дизайн в клетку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КАК СЕБЯ ВЕСТИ ЗА СТОЛОМ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43</cp:revision>
  <dcterms:created xsi:type="dcterms:W3CDTF">2010-04-22T05:01:16Z</dcterms:created>
  <dcterms:modified xsi:type="dcterms:W3CDTF">2010-04-23T10:28:51Z</dcterms:modified>
</cp:coreProperties>
</file>