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56" r:id="rId1"/>
  </p:sldMasterIdLst>
  <p:sldIdLst>
    <p:sldId id="256" r:id="rId2"/>
    <p:sldId id="271" r:id="rId3"/>
    <p:sldId id="257" r:id="rId4"/>
    <p:sldId id="258" r:id="rId5"/>
    <p:sldId id="273" r:id="rId6"/>
    <p:sldId id="260" r:id="rId7"/>
    <p:sldId id="272" r:id="rId8"/>
    <p:sldId id="286" r:id="rId9"/>
    <p:sldId id="265" r:id="rId10"/>
    <p:sldId id="266" r:id="rId11"/>
    <p:sldId id="274" r:id="rId12"/>
    <p:sldId id="275" r:id="rId13"/>
    <p:sldId id="276" r:id="rId14"/>
    <p:sldId id="277" r:id="rId15"/>
    <p:sldId id="278" r:id="rId16"/>
    <p:sldId id="279" r:id="rId17"/>
    <p:sldId id="283" r:id="rId18"/>
    <p:sldId id="284" r:id="rId19"/>
    <p:sldId id="285" r:id="rId20"/>
    <p:sldId id="280" r:id="rId21"/>
    <p:sldId id="281" r:id="rId22"/>
    <p:sldId id="282" r:id="rId23"/>
    <p:sldId id="269" r:id="rId24"/>
    <p:sldId id="287" r:id="rId25"/>
  </p:sldIdLst>
  <p:sldSz cx="9144000" cy="6858000" type="screen4x3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1524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69804" cy="6874935"/>
            <a:chOff x="-8466" y="-8468"/>
            <a:chExt cx="916980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Freeform 2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11.03.2022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77841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11.03.2022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24233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11.03.2022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71172203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11.03.2022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4494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11.03.2022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95089979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11.03.2022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152913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11.03.2022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142173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11.03.2022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17849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11.03.2022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36342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11.03.2022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84972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11.03.2022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03968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11.03.2022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84106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11.03.2022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85053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11.03.2022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2127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11.03.2022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03510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11.03.2022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60624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69805" cy="6874935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t>11.03.2022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55897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7" r:id="rId1"/>
    <p:sldLayoutId id="2147483858" r:id="rId2"/>
    <p:sldLayoutId id="2147483859" r:id="rId3"/>
    <p:sldLayoutId id="2147483860" r:id="rId4"/>
    <p:sldLayoutId id="2147483861" r:id="rId5"/>
    <p:sldLayoutId id="2147483862" r:id="rId6"/>
    <p:sldLayoutId id="2147483863" r:id="rId7"/>
    <p:sldLayoutId id="2147483864" r:id="rId8"/>
    <p:sldLayoutId id="2147483865" r:id="rId9"/>
    <p:sldLayoutId id="2147483866" r:id="rId10"/>
    <p:sldLayoutId id="2147483867" r:id="rId11"/>
    <p:sldLayoutId id="2147483868" r:id="rId12"/>
    <p:sldLayoutId id="2147483869" r:id="rId13"/>
    <p:sldLayoutId id="2147483870" r:id="rId14"/>
    <p:sldLayoutId id="2147483871" r:id="rId15"/>
    <p:sldLayoutId id="2147483872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942416" y="1268761"/>
            <a:ext cx="6600451" cy="2088231"/>
          </a:xfrm>
        </p:spPr>
        <p:txBody>
          <a:bodyPr/>
          <a:lstStyle/>
          <a:p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Урок русского языка в 9 классе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942416" y="4077072"/>
            <a:ext cx="6600451" cy="1826591"/>
          </a:xfrm>
        </p:spPr>
        <p:txBody>
          <a:bodyPr>
            <a:noAutofit/>
          </a:bodyPr>
          <a:lstStyle/>
          <a:p>
            <a:pPr algn="r"/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Подготовила учитель</a:t>
            </a:r>
          </a:p>
          <a:p>
            <a:pPr algn="r"/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русского языка и литературы</a:t>
            </a:r>
          </a:p>
          <a:p>
            <a:pPr lvl="0">
              <a:buClr>
                <a:srgbClr val="90C226"/>
              </a:buClr>
            </a:pP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МБОУ СОШ№1</a:t>
            </a:r>
          </a:p>
          <a:p>
            <a:pPr algn="r"/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Сеитова Х.С.</a:t>
            </a:r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511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7922841" cy="1320800"/>
          </a:xfrm>
        </p:spPr>
        <p:txBody>
          <a:bodyPr>
            <a:normAutofit/>
          </a:bodyPr>
          <a:lstStyle/>
          <a:p>
            <a:r>
              <a:rPr lang="ru-RU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Средства выразительности речи</a:t>
            </a:r>
            <a:endParaRPr lang="ru-RU" sz="4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7584" y="2133600"/>
            <a:ext cx="8064895" cy="3777622"/>
          </a:xfrm>
        </p:spPr>
        <p:txBody>
          <a:bodyPr>
            <a:normAutofit/>
          </a:bodyPr>
          <a:lstStyle/>
          <a:p>
            <a:pPr marL="0" lvl="0" indent="0">
              <a:buClr>
                <a:srgbClr val="A53010"/>
              </a:buClr>
              <a:buNone/>
            </a:pPr>
            <a:r>
              <a:rPr lang="ru-RU" sz="32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Гипербола, </a:t>
            </a:r>
            <a:r>
              <a:rPr lang="ru-RU" sz="32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r>
              <a:rPr lang="ru-RU" sz="32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етафора</a:t>
            </a:r>
            <a:r>
              <a:rPr lang="ru-RU" sz="32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32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,эпитет, сравнение, фразеологизм, олицетворение, литота.</a:t>
            </a:r>
          </a:p>
          <a:p>
            <a:pPr marL="0" indent="0">
              <a:buNone/>
            </a:pP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47116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8964488" cy="6813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8098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Запишите  стихотворение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ru-RU" sz="3200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Пока мы боль чужую чувствуем,</a:t>
            </a:r>
          </a:p>
          <a:p>
            <a:pPr marL="0" indent="0" algn="just">
              <a:buNone/>
            </a:pPr>
            <a:r>
              <a:rPr lang="ru-RU" sz="3200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Пока живет в нас сострадание,</a:t>
            </a:r>
          </a:p>
          <a:p>
            <a:pPr marL="0" indent="0" algn="just">
              <a:buNone/>
            </a:pPr>
            <a:r>
              <a:rPr lang="ru-RU" sz="3200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Пока мечтаем мы и буйствуем,</a:t>
            </a:r>
          </a:p>
          <a:p>
            <a:pPr marL="0" indent="0" algn="just">
              <a:buNone/>
            </a:pPr>
            <a:r>
              <a:rPr lang="ru-RU" sz="3200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Есть в нашей жизни оправдание.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86621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78551" y="628315"/>
            <a:ext cx="6589199" cy="1280890"/>
          </a:xfrm>
        </p:spPr>
        <p:txBody>
          <a:bodyPr>
            <a:normAutofit/>
          </a:bodyPr>
          <a:lstStyle/>
          <a:p>
            <a:pPr lvl="0" defTabSz="914400">
              <a:spcBef>
                <a:spcPts val="0"/>
              </a:spcBef>
            </a:pPr>
            <a:r>
              <a:rPr lang="ru-RU" sz="3200" dirty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Задание 3. Пунктуационный анализ</a:t>
            </a:r>
            <a:r>
              <a:rPr lang="ru-RU" sz="3200" b="1" dirty="0">
                <a:ln w="1905"/>
                <a:solidFill>
                  <a:srgbClr val="964305">
                    <a:lumMod val="60000"/>
                    <a:lumOff val="40000"/>
                  </a:srgb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rbel" panose="020B0503020204020204" pitchFamily="34" charset="0"/>
                <a:ea typeface="+mn-ea"/>
                <a:cs typeface="+mn-cs"/>
              </a:rPr>
              <a:t/>
            </a:r>
            <a:br>
              <a:rPr lang="ru-RU" sz="3200" b="1" dirty="0">
                <a:ln w="1905"/>
                <a:solidFill>
                  <a:srgbClr val="964305">
                    <a:lumMod val="60000"/>
                    <a:lumOff val="40000"/>
                  </a:srgb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rbel" panose="020B0503020204020204" pitchFamily="34" charset="0"/>
                <a:ea typeface="+mn-ea"/>
                <a:cs typeface="+mn-cs"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99593" y="1268760"/>
            <a:ext cx="7634808" cy="464246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800" b="1" dirty="0">
                <a:ln w="1905" cap="flat" cmpd="sng" algn="ctr">
                  <a:solidFill>
                    <a:srgbClr val="000000"/>
                  </a:solidFill>
                  <a:prstDash val="solid"/>
                  <a:round/>
                </a:ln>
                <a:solidFill>
                  <a:srgbClr val="000000"/>
                </a:solidFill>
                <a:effectLst>
                  <a:outerShdw blurRad="69850" dist="43180" dir="5400000" sx="0" sy="0">
                    <a:srgbClr val="000000">
                      <a:alpha val="65000"/>
                    </a:srgbClr>
                  </a:outerShdw>
                </a:effectLst>
                <a:latin typeface="Corbel" panose="020B0503020204020204" pitchFamily="34" charset="0"/>
              </a:rPr>
              <a:t>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Это задание нового формата, которое включает в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</a:rPr>
              <a:t>себя абсолютно всю пунктуацию, которую школьники изучали на протяжении всего обучения.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Оно также представлено в форме небольшого текста, в котором пропущены знаки препинания. На месте возможных знаков препинания стоят цифры, нужно выписать только те, которые соответствуют пунктуационному оформлению предложения. В среднем таких цифр может быть около 10.</a:t>
            </a:r>
            <a:endParaRPr lang="ru-RU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1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ряд – вариант 11 стр. 62.</a:t>
            </a:r>
            <a:endParaRPr lang="ru-RU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2 ряд - вариант 12 стр.67.</a:t>
            </a:r>
            <a:endParaRPr lang="ru-RU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3 ряд - вариант 13. стр. 72.</a:t>
            </a:r>
            <a:endParaRPr lang="ru-RU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4 ряд - вариант 14 стр. 77.</a:t>
            </a:r>
            <a:endParaRPr lang="ru-RU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5 ряд –вариант 11 стр.62.</a:t>
            </a:r>
            <a:endParaRPr lang="ru-RU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63188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ОТВЕТЫ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286000" y="2356912"/>
            <a:ext cx="5598368" cy="33137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defTabSz="457200">
              <a:spcBef>
                <a:spcPts val="1000"/>
              </a:spcBef>
              <a:buClr>
                <a:srgbClr val="A53010"/>
              </a:buClr>
            </a:pPr>
            <a:r>
              <a:rPr lang="ru-RU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1 ряд – вариант </a:t>
            </a:r>
            <a:r>
              <a:rPr lang="ru-RU" sz="24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11.         </a:t>
            </a:r>
            <a:r>
              <a:rPr lang="ru-RU" sz="36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156</a:t>
            </a:r>
            <a:endParaRPr lang="ru-RU" sz="3600" dirty="0">
              <a:solidFill>
                <a:prstClr val="black">
                  <a:lumMod val="75000"/>
                  <a:lumOff val="25000"/>
                </a:prstClr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 algn="just" defTabSz="457200">
              <a:spcBef>
                <a:spcPts val="1000"/>
              </a:spcBef>
              <a:buClr>
                <a:srgbClr val="A53010"/>
              </a:buClr>
            </a:pPr>
            <a:r>
              <a:rPr lang="ru-RU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2 ряд - вариант </a:t>
            </a:r>
            <a:r>
              <a:rPr lang="ru-RU" sz="24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12.           </a:t>
            </a:r>
            <a:r>
              <a:rPr lang="ru-RU" sz="32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12489</a:t>
            </a:r>
            <a:endParaRPr lang="ru-RU" sz="3200" dirty="0">
              <a:solidFill>
                <a:prstClr val="black">
                  <a:lumMod val="75000"/>
                  <a:lumOff val="25000"/>
                </a:prstClr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 algn="just" defTabSz="457200">
              <a:spcBef>
                <a:spcPts val="1000"/>
              </a:spcBef>
              <a:buClr>
                <a:srgbClr val="A53010"/>
              </a:buClr>
            </a:pPr>
            <a:r>
              <a:rPr lang="ru-RU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3 ряд - вариант 13.  </a:t>
            </a:r>
            <a:r>
              <a:rPr lang="ru-RU" sz="24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     </a:t>
            </a:r>
            <a:r>
              <a:rPr lang="ru-RU" sz="36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345678</a:t>
            </a:r>
            <a:endParaRPr lang="ru-RU" sz="3600" dirty="0">
              <a:solidFill>
                <a:prstClr val="black">
                  <a:lumMod val="75000"/>
                  <a:lumOff val="25000"/>
                </a:prstClr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 algn="just" defTabSz="457200">
              <a:spcBef>
                <a:spcPts val="1000"/>
              </a:spcBef>
              <a:buClr>
                <a:srgbClr val="A53010"/>
              </a:buClr>
            </a:pPr>
            <a:r>
              <a:rPr lang="ru-RU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4 ряд - вариант </a:t>
            </a:r>
            <a:r>
              <a:rPr lang="ru-RU" sz="24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14.        </a:t>
            </a:r>
            <a:r>
              <a:rPr lang="ru-RU" sz="36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134567</a:t>
            </a:r>
            <a:endParaRPr lang="ru-RU" sz="3600" dirty="0">
              <a:solidFill>
                <a:prstClr val="black">
                  <a:lumMod val="75000"/>
                  <a:lumOff val="25000"/>
                </a:prstClr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 algn="just" defTabSz="457200">
              <a:spcBef>
                <a:spcPts val="1000"/>
              </a:spcBef>
              <a:buClr>
                <a:srgbClr val="A53010"/>
              </a:buClr>
            </a:pPr>
            <a:r>
              <a:rPr lang="ru-RU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5 ряд –вариант </a:t>
            </a:r>
            <a:r>
              <a:rPr lang="ru-RU" sz="24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11. </a:t>
            </a:r>
            <a:r>
              <a:rPr lang="ru-RU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        </a:t>
            </a:r>
            <a:r>
              <a:rPr lang="ru-RU" sz="36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156</a:t>
            </a:r>
            <a:endParaRPr lang="ru-RU" sz="3600" dirty="0">
              <a:solidFill>
                <a:prstClr val="black">
                  <a:lumMod val="75000"/>
                  <a:lumOff val="25000"/>
                </a:prstClr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8463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spcAft>
                <a:spcPts val="0"/>
              </a:spcAft>
            </a:pP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Графический диктант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lvl="0" algn="just">
              <a:buFont typeface="+mj-lt"/>
              <a:buAutoNum type="arabicPeriod"/>
            </a:pPr>
            <a:r>
              <a:rPr lang="ru-RU" sz="4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«Что за странное чувство? - спросила она.</a:t>
            </a:r>
            <a:endParaRPr lang="ru-RU" sz="3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 algn="just">
              <a:buFont typeface="+mj-lt"/>
              <a:buAutoNum type="arabicPeriod"/>
            </a:pPr>
            <a:r>
              <a:rPr lang="ru-RU" sz="4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Он говорил: «Что за прелесть!»</a:t>
            </a:r>
            <a:endParaRPr lang="ru-RU" sz="3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 algn="just">
              <a:buFont typeface="+mj-lt"/>
              <a:buAutoNum type="arabicPeriod"/>
            </a:pPr>
            <a:r>
              <a:rPr lang="ru-RU" sz="4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Страшная буря рвалась и свистела.</a:t>
            </a:r>
            <a:endParaRPr lang="ru-RU" sz="3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 algn="just">
              <a:buFont typeface="+mj-lt"/>
              <a:buAutoNum type="arabicPeriod"/>
            </a:pPr>
            <a:r>
              <a:rPr lang="ru-RU" sz="4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Когда бричка выехала со двора, он оглянулся и увидел, что Собакевич все еще стоял на крыльце. </a:t>
            </a:r>
            <a:endParaRPr lang="ru-RU" sz="3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 algn="just">
              <a:buFont typeface="+mj-lt"/>
              <a:buAutoNum type="arabicPeriod"/>
            </a:pPr>
            <a:r>
              <a:rPr lang="ru-RU" sz="4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Труд человека кормит - лень портит. </a:t>
            </a:r>
            <a:endParaRPr lang="ru-RU" sz="3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 algn="just">
              <a:buFont typeface="+mj-lt"/>
              <a:buAutoNum type="arabicPeriod"/>
            </a:pPr>
            <a:r>
              <a:rPr lang="ru-RU" sz="4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Тьма света не любит, а злой доброго не терпит</a:t>
            </a:r>
            <a:r>
              <a:rPr lang="ru-RU" sz="4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3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742950" indent="-742950">
              <a:buAutoNum type="arabicPeriod"/>
            </a:pP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9257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7" y="624110"/>
            <a:ext cx="7418784" cy="1280890"/>
          </a:xfrm>
        </p:spPr>
        <p:txBody>
          <a:bodyPr>
            <a:normAutofit fontScale="90000"/>
          </a:bodyPr>
          <a:lstStyle/>
          <a:p>
            <a:pPr lvl="0" defTabSz="914400">
              <a:spcBef>
                <a:spcPts val="0"/>
              </a:spcBef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Задание 4 «</a:t>
            </a:r>
            <a:r>
              <a:rPr lang="ru-RU" sz="32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Синтаксический 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анализ</a:t>
            </a:r>
            <a:r>
              <a:rPr lang="ru-RU" sz="32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».</a:t>
            </a:r>
            <a:br>
              <a:rPr lang="ru-RU" sz="32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ln w="1905">
                  <a:solidFill>
                    <a:sysClr val="windowText" lastClr="000000"/>
                  </a:solidFill>
                </a:ln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ru-RU" sz="2000" dirty="0">
                <a:ln w="1905">
                  <a:solidFill>
                    <a:sysClr val="windowText" lastClr="000000"/>
                  </a:solidFill>
                </a:ln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Это задание направлено на анализ словосочетания: определение главного и зависимого слова, выявление вида связи слов в словосочетании, трансформация  исходного словосочетания в другой вид связи, указанный в </a:t>
            </a:r>
            <a:r>
              <a:rPr lang="ru-RU" sz="2000" dirty="0" smtClean="0">
                <a:ln w="1905">
                  <a:solidFill>
                    <a:sysClr val="windowText" lastClr="000000"/>
                  </a:solidFill>
                </a:ln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задании.</a:t>
            </a:r>
            <a:r>
              <a:rPr lang="ru-RU" sz="2000" dirty="0">
                <a:ln w="1905">
                  <a:solidFill>
                    <a:sysClr val="windowText" lastClr="000000"/>
                  </a:solidFill>
                </a:ln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/>
            </a:r>
            <a:br>
              <a:rPr lang="ru-RU" sz="2000" dirty="0">
                <a:ln w="1905">
                  <a:solidFill>
                    <a:sysClr val="windowText" lastClr="000000"/>
                  </a:solidFill>
                </a:ln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endParaRPr lang="ru-RU" sz="3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2348880"/>
            <a:ext cx="8066857" cy="3562342"/>
          </a:xfrm>
        </p:spPr>
        <p:txBody>
          <a:bodyPr>
            <a:normAutofit fontScale="25000" lnSpcReduction="20000"/>
          </a:bodyPr>
          <a:lstStyle/>
          <a:p>
            <a:pPr marL="0" indent="0" algn="ctr">
              <a:lnSpc>
                <a:spcPct val="120000"/>
              </a:lnSpc>
              <a:buNone/>
            </a:pPr>
            <a:r>
              <a:rPr lang="ru-RU" sz="4200" b="1" u="dbl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Виды связи слов в </a:t>
            </a:r>
            <a:r>
              <a:rPr lang="ru-RU" sz="4200" b="1" u="dbl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словосочетании</a:t>
            </a:r>
            <a:r>
              <a:rPr lang="ru-RU" sz="42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 </a:t>
            </a:r>
            <a:endParaRPr lang="ru-RU" sz="42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en-US" sz="4200" b="1" u="sng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I</a:t>
            </a:r>
            <a:r>
              <a:rPr lang="ru-RU" sz="4200" b="1" u="sng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 1. Согласование </a:t>
            </a:r>
            <a:r>
              <a:rPr lang="ru-RU" sz="4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– отвечает на вопросы (</a:t>
            </a:r>
            <a:r>
              <a:rPr lang="ru-RU" sz="4200" b="1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ea typeface="Calibri" panose="020F0502020204030204" pitchFamily="34" charset="0"/>
              </a:rPr>
              <a:t>какой?</a:t>
            </a:r>
            <a:r>
              <a:rPr lang="ru-RU" sz="4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)</a:t>
            </a:r>
            <a:r>
              <a:rPr lang="ru-RU" sz="4200" b="1" i="1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сущ</a:t>
            </a:r>
            <a:r>
              <a:rPr lang="ru-RU" sz="4200" b="1" i="1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 + прилагательное</a:t>
            </a:r>
            <a:r>
              <a:rPr lang="ru-RU" sz="420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4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   морской берег</a:t>
            </a:r>
            <a:endParaRPr lang="ru-RU" sz="42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ru-RU" sz="4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                                   </a:t>
            </a:r>
            <a:r>
              <a:rPr lang="ru-RU" sz="42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  </a:t>
            </a:r>
            <a:r>
              <a:rPr lang="ru-RU" sz="4200" b="1" i="1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сущ</a:t>
            </a:r>
            <a:r>
              <a:rPr lang="ru-RU" sz="4200" b="1" i="1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+ причастие</a:t>
            </a:r>
            <a:r>
              <a:rPr lang="ru-RU" sz="4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    летящими искрами </a:t>
            </a:r>
            <a:r>
              <a:rPr lang="ru-RU" sz="42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         </a:t>
            </a:r>
            <a:r>
              <a:rPr lang="ru-RU" sz="4200" b="1" i="1" dirty="0" err="1" smtClean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сущ</a:t>
            </a:r>
            <a:r>
              <a:rPr lang="ru-RU" sz="4200" b="1" i="1" dirty="0" smtClean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4200" b="1" i="1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+ местоимение    </a:t>
            </a:r>
            <a:r>
              <a:rPr lang="ru-RU" sz="4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мой класс  </a:t>
            </a:r>
            <a:endParaRPr lang="ru-RU" sz="42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ru-RU" sz="4200" b="1" u="sng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2. Управление</a:t>
            </a:r>
            <a:r>
              <a:rPr lang="ru-RU" sz="42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4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–  отвечает на </a:t>
            </a:r>
            <a:r>
              <a:rPr lang="ru-RU" sz="4200" b="1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ea typeface="Calibri" panose="020F0502020204030204" pitchFamily="34" charset="0"/>
              </a:rPr>
              <a:t>вопросы падежа</a:t>
            </a:r>
            <a:r>
              <a:rPr lang="ru-RU" sz="420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4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 </a:t>
            </a:r>
            <a:r>
              <a:rPr lang="ru-RU" sz="4200" b="1" i="1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сущ</a:t>
            </a:r>
            <a:r>
              <a:rPr lang="ru-RU" sz="4200" b="1" i="1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+ </a:t>
            </a:r>
            <a:r>
              <a:rPr lang="ru-RU" sz="4200" b="1" i="1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сущ</a:t>
            </a:r>
            <a:r>
              <a:rPr lang="ru-RU" sz="4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         письмо (кому?) </a:t>
            </a:r>
            <a:r>
              <a:rPr lang="ru-RU" sz="42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другу</a:t>
            </a:r>
            <a:r>
              <a:rPr lang="ru-RU" sz="42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  </a:t>
            </a:r>
            <a:r>
              <a:rPr lang="ru-RU" sz="4200" b="1" i="1" dirty="0" smtClean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Глагол </a:t>
            </a:r>
            <a:r>
              <a:rPr lang="ru-RU" sz="4200" b="1" i="1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+ </a:t>
            </a:r>
            <a:r>
              <a:rPr lang="ru-RU" sz="4200" b="1" i="1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сущ</a:t>
            </a:r>
            <a:r>
              <a:rPr lang="ru-RU" sz="4200" b="1" i="1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   </a:t>
            </a:r>
            <a:r>
              <a:rPr lang="ru-RU" sz="4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рубить  ( с чем?) с яростью</a:t>
            </a:r>
            <a:endParaRPr lang="ru-RU" sz="42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ru-RU" sz="4200" b="1" u="sng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3. Примыкание</a:t>
            </a:r>
            <a:r>
              <a:rPr lang="ru-RU" sz="4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– примыкают всегда </a:t>
            </a:r>
            <a:r>
              <a:rPr lang="ru-RU" sz="420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ea typeface="Calibri" panose="020F0502020204030204" pitchFamily="34" charset="0"/>
              </a:rPr>
              <a:t>неизменяемые части речи</a:t>
            </a:r>
            <a:r>
              <a:rPr lang="ru-RU" sz="4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 вопрос </a:t>
            </a:r>
            <a:r>
              <a:rPr lang="ru-RU" sz="420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ea typeface="Calibri" panose="020F0502020204030204" pitchFamily="34" charset="0"/>
              </a:rPr>
              <a:t>как?, что делая? </a:t>
            </a:r>
            <a:endParaRPr lang="ru-RU" sz="42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ru-RU" sz="42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Зависимое слово всегда либо наречие, либо деепричастие  , либо неопределенная форма глагола </a:t>
            </a:r>
            <a:endParaRPr lang="ru-RU" sz="42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ru-RU" sz="42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 </a:t>
            </a:r>
            <a:r>
              <a:rPr lang="ru-RU" sz="4200" b="1" i="1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глагол +наречие</a:t>
            </a:r>
            <a:r>
              <a:rPr lang="ru-RU" sz="4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       медленно </a:t>
            </a:r>
            <a:r>
              <a:rPr lang="ru-RU" sz="42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шел</a:t>
            </a:r>
            <a:r>
              <a:rPr lang="ru-RU" sz="42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        </a:t>
            </a:r>
            <a:r>
              <a:rPr lang="ru-RU" sz="42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4200" b="1" i="1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Глагол  + деепричастие</a:t>
            </a:r>
            <a:r>
              <a:rPr lang="ru-RU" sz="4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  шел улыбаясь. </a:t>
            </a:r>
            <a:endParaRPr lang="ru-RU" sz="42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ru-RU" sz="4200" b="1" i="1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глагол + неопределенная форма глагола </a:t>
            </a:r>
            <a:r>
              <a:rPr lang="ru-RU" sz="4200" dirty="0">
                <a:latin typeface="Times New Roman" panose="02020603050405020304" pitchFamily="18" charset="0"/>
                <a:ea typeface="Calibri" panose="020F0502020204030204" pitchFamily="34" charset="0"/>
              </a:rPr>
              <a:t> начал </a:t>
            </a:r>
            <a:r>
              <a:rPr lang="ru-RU" sz="42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изучать       </a:t>
            </a:r>
            <a:r>
              <a:rPr lang="ru-RU" sz="4200" b="1" i="1" dirty="0" err="1" smtClean="0">
                <a:solidFill>
                  <a:srgbClr val="315F97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сущ</a:t>
            </a:r>
            <a:r>
              <a:rPr lang="ru-RU" sz="4200" b="1" i="1" dirty="0" smtClean="0">
                <a:solidFill>
                  <a:srgbClr val="315F97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4200" b="1" i="1" dirty="0">
                <a:solidFill>
                  <a:srgbClr val="315F97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+ его, её, их </a:t>
            </a:r>
            <a:r>
              <a:rPr lang="ru-RU" sz="4200" dirty="0">
                <a:latin typeface="Times New Roman" panose="02020603050405020304" pitchFamily="18" charset="0"/>
                <a:ea typeface="Calibri" panose="020F0502020204030204" pitchFamily="34" charset="0"/>
              </a:rPr>
              <a:t>  </a:t>
            </a:r>
            <a:r>
              <a:rPr lang="ru-RU" sz="4200" dirty="0">
                <a:highlight>
                  <a:srgbClr val="FFFF00"/>
                </a:highlight>
                <a:latin typeface="Times New Roman" panose="02020603050405020304" pitchFamily="18" charset="0"/>
                <a:ea typeface="Calibri" panose="020F0502020204030204" pitchFamily="34" charset="0"/>
              </a:rPr>
              <a:t>его </a:t>
            </a:r>
            <a:r>
              <a:rPr lang="ru-RU" sz="4200" dirty="0">
                <a:latin typeface="Times New Roman" panose="02020603050405020304" pitchFamily="18" charset="0"/>
                <a:ea typeface="Calibri" panose="020F0502020204030204" pitchFamily="34" charset="0"/>
              </a:rPr>
              <a:t>книга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ru-RU" sz="4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 </a:t>
            </a:r>
            <a:r>
              <a:rPr lang="en-US" sz="42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II</a:t>
            </a:r>
            <a:r>
              <a:rPr lang="ru-RU" sz="42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  <a:r>
              <a:rPr lang="ru-RU" sz="4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Если в тесте надо переделать</a:t>
            </a:r>
            <a:endParaRPr lang="ru-RU" sz="42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ru-RU" sz="42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1.</a:t>
            </a:r>
            <a:r>
              <a:rPr lang="ru-RU" sz="42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согласование переделать в управление</a:t>
            </a:r>
            <a:r>
              <a:rPr lang="ru-RU" sz="4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, делаем </a:t>
            </a:r>
            <a:r>
              <a:rPr lang="ru-RU" sz="4200" b="1" dirty="0" err="1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ea typeface="Calibri" panose="020F0502020204030204" pitchFamily="34" charset="0"/>
              </a:rPr>
              <a:t>сущ</a:t>
            </a:r>
            <a:r>
              <a:rPr lang="ru-RU" sz="4200" b="1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ea typeface="Calibri" panose="020F0502020204030204" pitchFamily="34" charset="0"/>
              </a:rPr>
              <a:t>+ </a:t>
            </a:r>
            <a:r>
              <a:rPr lang="ru-RU" sz="4200" b="1" dirty="0" err="1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ea typeface="Calibri" panose="020F0502020204030204" pitchFamily="34" charset="0"/>
              </a:rPr>
              <a:t>сущ</a:t>
            </a:r>
            <a:r>
              <a:rPr lang="ru-RU" sz="42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4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морской берег – берег моря</a:t>
            </a:r>
            <a:endParaRPr lang="ru-RU" sz="42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ru-RU" sz="42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2. </a:t>
            </a:r>
            <a:r>
              <a:rPr lang="ru-RU" sz="42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если </a:t>
            </a:r>
            <a:r>
              <a:rPr lang="ru-RU" sz="42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управление в примыкание</a:t>
            </a:r>
            <a:r>
              <a:rPr lang="ru-RU" sz="42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- </a:t>
            </a:r>
            <a:r>
              <a:rPr lang="ru-RU" sz="4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делаем</a:t>
            </a:r>
            <a:r>
              <a:rPr lang="ru-RU" sz="42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4200" b="1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ea typeface="Calibri" panose="020F0502020204030204" pitchFamily="34" charset="0"/>
              </a:rPr>
              <a:t>глагол + наречие </a:t>
            </a:r>
            <a:r>
              <a:rPr lang="ru-RU" sz="42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:  </a:t>
            </a:r>
            <a:r>
              <a:rPr lang="ru-RU" sz="4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увидеть с трудом – трудно увидеть;</a:t>
            </a:r>
            <a:endParaRPr lang="ru-RU" sz="42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ru-RU" sz="42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3.</a:t>
            </a:r>
            <a:r>
              <a:rPr lang="ru-RU" sz="4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если </a:t>
            </a:r>
            <a:r>
              <a:rPr lang="ru-RU" sz="42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примыкание </a:t>
            </a:r>
            <a:r>
              <a:rPr lang="ru-RU" sz="42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переделать в </a:t>
            </a:r>
            <a:r>
              <a:rPr lang="ru-RU" sz="42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управление</a:t>
            </a:r>
            <a:r>
              <a:rPr lang="ru-RU" sz="42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</a:t>
            </a:r>
            <a:r>
              <a:rPr lang="ru-RU" sz="4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то делаем </a:t>
            </a:r>
            <a:r>
              <a:rPr lang="ru-RU" sz="420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ea typeface="Calibri" panose="020F0502020204030204" pitchFamily="34" charset="0"/>
              </a:rPr>
              <a:t>глагол + </a:t>
            </a:r>
            <a:r>
              <a:rPr lang="ru-RU" sz="4200" dirty="0" err="1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ea typeface="Calibri" panose="020F0502020204030204" pitchFamily="34" charset="0"/>
              </a:rPr>
              <a:t>сущ</a:t>
            </a:r>
            <a:r>
              <a:rPr lang="ru-RU" sz="420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ea typeface="Calibri" panose="020F0502020204030204" pitchFamily="34" charset="0"/>
              </a:rPr>
              <a:t>  </a:t>
            </a:r>
            <a:r>
              <a:rPr lang="ru-RU" sz="4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- больно вспоминать – вспоминать с болью.</a:t>
            </a:r>
            <a:endParaRPr lang="ru-RU" sz="42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ru-RU" sz="42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4.</a:t>
            </a:r>
            <a:r>
              <a:rPr lang="ru-RU" sz="42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42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управление переделать  в согласование</a:t>
            </a:r>
            <a:r>
              <a:rPr lang="ru-RU" sz="4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, получаем прилагательное + существительное лодка с парусом- парусная лодка</a:t>
            </a:r>
            <a:endParaRPr lang="ru-RU" sz="42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ru-RU" sz="42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5. согласование в примыкание</a:t>
            </a:r>
            <a:r>
              <a:rPr lang="ru-RU" sz="4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: зимний лес – лес зимой</a:t>
            </a:r>
            <a:endParaRPr lang="ru-RU" sz="42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71456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75655" y="548680"/>
            <a:ext cx="7058745" cy="1356320"/>
          </a:xfrm>
        </p:spPr>
        <p:txBody>
          <a:bodyPr>
            <a:noAutofit/>
          </a:bodyPr>
          <a:lstStyle/>
          <a:p>
            <a:pPr marL="342900" lvl="0" indent="-342900">
              <a:spcAft>
                <a:spcPts val="0"/>
              </a:spcAft>
            </a:pP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ПРОВЕРЬ СЕБЯ!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3569" y="1988840"/>
            <a:ext cx="7850832" cy="392238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>
                <a:solidFill>
                  <a:srgbClr val="90C226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+mj-cs"/>
              </a:rPr>
              <a:t> </a:t>
            </a: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+mj-cs"/>
              </a:rPr>
              <a:t>Люблю петь - люблю пение</a:t>
            </a:r>
            <a:b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+mj-cs"/>
              </a:rPr>
            </a:b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+mj-cs"/>
              </a:rPr>
              <a:t>отвык от ссор - отвык ссориться</a:t>
            </a:r>
            <a:b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+mj-cs"/>
              </a:rPr>
            </a:b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+mj-cs"/>
              </a:rPr>
              <a:t/>
            </a:r>
            <a:b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+mj-cs"/>
              </a:rPr>
            </a:b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+mj-cs"/>
              </a:rPr>
              <a:t>кричать восторженно - кричать с восторгом</a:t>
            </a:r>
            <a:b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+mj-cs"/>
              </a:rPr>
            </a:b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+mj-cs"/>
              </a:rPr>
              <a:t>справился легко - справился с </a:t>
            </a:r>
            <a:r>
              <a:rPr lang="ru-RU" dirty="0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+mj-cs"/>
              </a:rPr>
              <a:t>легкостью</a:t>
            </a:r>
            <a:endParaRPr lang="ru-RU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солнечная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энергия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– энергия солнца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лесной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запах –   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запах леса</a:t>
            </a:r>
            <a:endParaRPr lang="ru-RU" sz="1400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учительский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стол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- стол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учителя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школьный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портфель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-портфель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для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школы</a:t>
            </a:r>
            <a:endParaRPr lang="ru-RU" sz="1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приморский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парк -  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парк 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у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моря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клетчатый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шарф – 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шарф 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клетку</a:t>
            </a:r>
            <a:endParaRPr lang="ru-RU" sz="1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71807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 defTabSz="914400">
              <a:spcBef>
                <a:spcPts val="0"/>
              </a:spcBef>
            </a:pPr>
            <a:r>
              <a:rPr lang="ru-RU" sz="3200" dirty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Задание 5. Орфографический анализ</a:t>
            </a:r>
            <a:br>
              <a:rPr lang="ru-RU" sz="3200" dirty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ru-RU" sz="1800" dirty="0">
                <a:ln w="1905"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Это задание является одним из </a:t>
            </a:r>
            <a:r>
              <a:rPr lang="ru-RU" sz="1800" dirty="0">
                <a:ln w="1905">
                  <a:solidFill>
                    <a:sysClr val="windowText" lastClr="000000"/>
                  </a:solidFill>
                </a:ln>
                <a:solidFill>
                  <a:srgbClr val="FF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сложных</a:t>
            </a:r>
            <a:r>
              <a:rPr lang="ru-RU" sz="1800" dirty="0">
                <a:ln w="1905"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в ОГЭ по русскому языку. </a:t>
            </a:r>
            <a:br>
              <a:rPr lang="ru-RU" sz="1800" dirty="0">
                <a:ln w="1905"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ru-RU" sz="1800" dirty="0">
                <a:ln w="1905"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Его сложность заключается в </a:t>
            </a:r>
            <a:r>
              <a:rPr lang="ru-RU" sz="1800" dirty="0">
                <a:ln w="1905">
                  <a:solidFill>
                    <a:sysClr val="windowText" lastClr="000000"/>
                  </a:solidFill>
                </a:ln>
                <a:solidFill>
                  <a:srgbClr val="FF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широком</a:t>
            </a:r>
            <a:r>
              <a:rPr lang="ru-RU" sz="1800" dirty="0">
                <a:ln w="1905"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охвате орфографических правил в </a:t>
            </a:r>
            <a:r>
              <a:rPr lang="ru-RU" sz="1800" dirty="0">
                <a:ln w="1905">
                  <a:solidFill>
                    <a:sysClr val="windowText" lastClr="000000"/>
                  </a:solidFill>
                </a:ln>
                <a:solidFill>
                  <a:srgbClr val="FF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одном</a:t>
            </a:r>
            <a:r>
              <a:rPr lang="ru-RU" sz="1800" dirty="0">
                <a:ln w="1905"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задании. </a:t>
            </a:r>
            <a:br>
              <a:rPr lang="ru-RU" sz="1800" dirty="0">
                <a:ln w="1905"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27" t="19657" r="26160" b="13539"/>
          <a:stretch/>
        </p:blipFill>
        <p:spPr bwMode="auto">
          <a:xfrm>
            <a:off x="435403" y="1988840"/>
            <a:ext cx="8182466" cy="45814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68897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Проверь себя: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87625" y="2133600"/>
            <a:ext cx="7346776" cy="377762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Безжалостный, бессмысленный, безвкусный, безрезультатный, исцарапанный, беззвучный, беспорядочный, бесчувственный, бессоюзное.</a:t>
            </a:r>
            <a:endParaRPr lang="ru-RU" sz="28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59145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07704" y="260648"/>
            <a:ext cx="6626696" cy="1644352"/>
          </a:xfrm>
        </p:spPr>
        <p:txBody>
          <a:bodyPr>
            <a:normAutofit fontScale="90000"/>
          </a:bodyPr>
          <a:lstStyle/>
          <a:p>
            <a:pPr lvl="0">
              <a:spcBef>
                <a:spcPts val="1000"/>
              </a:spcBef>
            </a:pPr>
            <a:r>
              <a:rPr lang="ru-RU" sz="4000" i="1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После долгого зимнего сна</a:t>
            </a:r>
            <a:br>
              <a:rPr lang="ru-RU" sz="4000" i="1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ru-RU" sz="4000" i="1" dirty="0" smtClean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Не </a:t>
            </a:r>
            <a:r>
              <a:rPr lang="ru-RU" sz="4000" i="1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спеша оживает природа,</a:t>
            </a:r>
            <a:br>
              <a:rPr lang="ru-RU" sz="4000" i="1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ru-RU" sz="4000" i="1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И приходит царевна – Весна,</a:t>
            </a:r>
            <a:br>
              <a:rPr lang="ru-RU" sz="4000" i="1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ru-RU" sz="4000" i="1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Открывая собой утро года</a:t>
            </a:r>
            <a:r>
              <a:rPr lang="ru-RU" sz="2800" i="1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</a:t>
            </a:r>
            <a:br>
              <a:rPr lang="ru-RU" sz="2800" i="1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endParaRPr lang="ru-RU" dirty="0"/>
          </a:p>
        </p:txBody>
      </p:sp>
      <p:pic>
        <p:nvPicPr>
          <p:cNvPr id="1026" name="Picture 2" descr="https://illustrators.ru/uploads/illustration/image/423679/main_423679_original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239555" y="2715445"/>
            <a:ext cx="3069952" cy="38814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Источник: https://yandex.ru/images/search?text=весенний пейзаж картинка&amp;amp..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2708920"/>
            <a:ext cx="4152900" cy="304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10385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1641" y="624110"/>
            <a:ext cx="7202760" cy="1220714"/>
          </a:xfrm>
        </p:spPr>
        <p:txBody>
          <a:bodyPr>
            <a:normAutofit fontScale="90000"/>
          </a:bodyPr>
          <a:lstStyle/>
          <a:p>
            <a:pPr lvl="0">
              <a:lnSpc>
                <a:spcPct val="115000"/>
              </a:lnSpc>
              <a:spcBef>
                <a:spcPts val="1000"/>
              </a:spcBef>
              <a:buClr>
                <a:srgbClr val="A53010"/>
              </a:buClr>
            </a:pPr>
            <a:r>
              <a:rPr lang="ru-RU" sz="3100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 Грамотеи»</a:t>
            </a:r>
            <a:r>
              <a:rPr lang="ru-RU" sz="1600" dirty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600" dirty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2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Спишите предложение, вставьте пропущенные буквы и у</a:t>
            </a:r>
            <a:r>
              <a:rPr lang="ru-RU" sz="22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кажи </a:t>
            </a:r>
            <a:r>
              <a:rPr lang="ru-RU" sz="2200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правильный вариант пропущенных букв в </a:t>
            </a:r>
            <a:r>
              <a:rPr lang="ru-RU" sz="22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предложении:</a:t>
            </a:r>
            <a:r>
              <a:rPr lang="ru-RU" sz="2200" dirty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2200" dirty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sz="2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3569" y="2133600"/>
            <a:ext cx="7850832" cy="3777622"/>
          </a:xfrm>
        </p:spPr>
        <p:txBody>
          <a:bodyPr>
            <a:normAutofit lnSpcReduction="10000"/>
          </a:bodyPr>
          <a:lstStyle/>
          <a:p>
            <a:pPr marL="0" indent="0">
              <a:lnSpc>
                <a:spcPct val="115000"/>
              </a:lnSpc>
              <a:buNone/>
            </a:pPr>
            <a:r>
              <a:rPr lang="ru-RU" sz="24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К…</a:t>
            </a:r>
            <a:r>
              <a:rPr lang="ru-RU" sz="2400" b="1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гда</a:t>
            </a:r>
            <a:r>
              <a:rPr lang="ru-RU" sz="24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скл</a:t>
            </a: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  <a:r>
              <a:rPr lang="ru-RU" sz="24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няется</a:t>
            </a: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день, к…</a:t>
            </a:r>
            <a:r>
              <a:rPr lang="ru-RU" sz="24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гда</a:t>
            </a: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роз…</a:t>
            </a:r>
            <a:r>
              <a:rPr lang="ru-RU" sz="24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вая</a:t>
            </a: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мгла од. . </a:t>
            </a:r>
            <a:r>
              <a:rPr lang="ru-RU" sz="24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вает</a:t>
            </a: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дальние части и </a:t>
            </a:r>
            <a:r>
              <a:rPr lang="ru-RU" sz="24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окрес</a:t>
            </a: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  <a:r>
              <a:rPr lang="ru-RU" sz="24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ные</a:t>
            </a: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холмы, тогда только можно вид. . </a:t>
            </a:r>
            <a:r>
              <a:rPr lang="ru-RU" sz="24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ть</a:t>
            </a: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нашу древнюю ст. . лицу во всем ее блеске.</a:t>
            </a:r>
            <a:endParaRPr lang="ru-RU" sz="24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15000"/>
              </a:lnSpc>
              <a:buNone/>
            </a:pP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А) а - о - о - о - е - т - е - о.</a:t>
            </a:r>
            <a:endParaRPr lang="ru-RU" sz="1400" b="1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15000"/>
              </a:lnSpc>
              <a:buNone/>
            </a:pPr>
            <a:r>
              <a:rPr lang="ru-RU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В) о - о - о - о - е - т - е - о.</a:t>
            </a:r>
            <a:endParaRPr lang="ru-RU" sz="1400" b="1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15000"/>
              </a:lnSpc>
              <a:buNone/>
            </a:pP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С) о - а - а - о - и - т - е - о.</a:t>
            </a:r>
            <a:endParaRPr lang="ru-RU" sz="1400" b="1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15000"/>
              </a:lnSpc>
              <a:buNone/>
            </a:pP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Д) а - а - а - о - и - и - а.</a:t>
            </a:r>
            <a:endParaRPr lang="ru-RU" sz="1400" b="1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15000"/>
              </a:lnSpc>
              <a:buNone/>
            </a:pP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Е) о - о - о - а - и - и - а.</a:t>
            </a:r>
            <a:endParaRPr lang="ru-RU" sz="1400" b="1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15213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8820472" cy="6597352"/>
          </a:xfrm>
        </p:spPr>
      </p:pic>
    </p:spTree>
    <p:extLst>
      <p:ext uri="{BB962C8B-B14F-4D97-AF65-F5344CB8AC3E}">
        <p14:creationId xmlns:p14="http://schemas.microsoft.com/office/powerpoint/2010/main" val="1219851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Рефлексия. </a:t>
            </a:r>
            <a:r>
              <a:rPr lang="ru-RU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Самооценивание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942415" y="1412776"/>
            <a:ext cx="6591985" cy="4498446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286000" y="2305616"/>
            <a:ext cx="6030416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Уровни оценивания своих знаний и умений:</a:t>
            </a:r>
          </a:p>
          <a:p>
            <a:pPr marL="342900" lvl="0" indent="-342900">
              <a:spcAft>
                <a:spcPts val="0"/>
              </a:spcAft>
              <a:buFont typeface="+mj-lt"/>
              <a:buAutoNum type="arabicPeriod"/>
            </a:pPr>
            <a:r>
              <a:rPr lang="ru-RU" sz="2000" dirty="0">
                <a:solidFill>
                  <a:schemeClr val="accent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Не все понимаю, испытываю серьезные затруднения при выполнении практических заданий (красный цвет).</a:t>
            </a:r>
          </a:p>
          <a:p>
            <a:pPr marL="342900" lvl="0" indent="-342900">
              <a:spcAft>
                <a:spcPts val="0"/>
              </a:spcAft>
              <a:buFont typeface="+mj-lt"/>
              <a:buAutoNum type="arabicPeriod"/>
            </a:pPr>
            <a:r>
              <a:rPr lang="ru-RU" sz="2000" dirty="0">
                <a:solidFill>
                  <a:srgbClr val="FFC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 целом понимаю, но испытываю отдельные трудности при выполнении практических заданий (оранжевый цвет).</a:t>
            </a:r>
          </a:p>
          <a:p>
            <a:pPr marL="342900" lvl="0" indent="-342900">
              <a:spcAft>
                <a:spcPts val="0"/>
              </a:spcAft>
              <a:buFont typeface="+mj-lt"/>
              <a:buAutoNum type="arabicPeriod"/>
            </a:pPr>
            <a:r>
              <a:rPr lang="ru-RU" sz="2000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Все хорошо понимаю, не испытываю затруднения при выполнении практических заданий (зеленый цвет).</a:t>
            </a:r>
            <a:endParaRPr lang="ru-RU" sz="2000" dirty="0">
              <a:solidFill>
                <a:schemeClr val="accent4">
                  <a:lumMod val="75000"/>
                </a:schemeClr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2704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Домашнее задание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Подготовиться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к тестированию в формате ОГЭ.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Выполнить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задание по интерактивной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сматртетради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по теме « Бессоюзное сложное предложение».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0" algn="just">
              <a:buNone/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19143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09601" y="609600"/>
            <a:ext cx="4034408" cy="296341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504" y="3821626"/>
            <a:ext cx="3048000" cy="3048000"/>
          </a:xfrm>
          <a:prstGeom prst="rect">
            <a:avLst/>
          </a:prstGeom>
        </p:spPr>
      </p:pic>
      <p:pic>
        <p:nvPicPr>
          <p:cNvPr id="1026" name="Picture 2" descr="Удачи на экзамене.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3724" y="1700808"/>
            <a:ext cx="4067175" cy="304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9999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5" y="1"/>
            <a:ext cx="4384227" cy="3068959"/>
          </a:xfr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3928" y="3212976"/>
            <a:ext cx="5112538" cy="3549364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43956" y="-819472"/>
            <a:ext cx="4072481" cy="3960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7697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Объект 2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8522" y="3079865"/>
            <a:ext cx="6076604" cy="3778135"/>
          </a:xfr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504" y="21734"/>
            <a:ext cx="5184000" cy="3454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1883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624110"/>
            <a:ext cx="8064895" cy="2588866"/>
          </a:xfrm>
        </p:spPr>
        <p:txBody>
          <a:bodyPr>
            <a:normAutofit/>
          </a:bodyPr>
          <a:lstStyle/>
          <a:p>
            <a:r>
              <a:rPr lang="ru-RU" i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i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i="1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Подготовка </a:t>
            </a:r>
            <a:r>
              <a:rPr lang="ru-RU" i="1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 ОГЭ по русскому языку. Работа с тестовой </a:t>
            </a:r>
            <a:r>
              <a:rPr lang="ru-RU" i="1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частью</a:t>
            </a:r>
            <a:r>
              <a:rPr lang="ru-RU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Объект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V="1">
            <a:off x="1619672" y="5124449"/>
            <a:ext cx="4572000" cy="12938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27984" y="4149080"/>
            <a:ext cx="4572000" cy="2571750"/>
          </a:xfrm>
          <a:prstGeom prst="rect">
            <a:avLst/>
          </a:prstGeom>
        </p:spPr>
      </p:pic>
      <p:pic>
        <p:nvPicPr>
          <p:cNvPr id="3" name="Объект 2"/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331402" y="3429000"/>
            <a:ext cx="4067175" cy="26237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1546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649491"/>
          </a:xfrm>
        </p:spPr>
        <p:txBody>
          <a:bodyPr>
            <a:normAutofit/>
          </a:bodyPr>
          <a:lstStyle/>
          <a:p>
            <a:pPr marL="514350" indent="-514350">
              <a:buAutoNum type="arabicPeriod"/>
            </a:pPr>
            <a:endParaRPr lang="ru-RU" i="1" dirty="0" smtClean="0"/>
          </a:p>
          <a:p>
            <a:pPr marL="514350" indent="-514350">
              <a:buAutoNum type="arabicPeriod"/>
            </a:pPr>
            <a:endParaRPr lang="ru-RU" i="1" dirty="0"/>
          </a:p>
          <a:p>
            <a:pPr marL="0" indent="0">
              <a:buNone/>
            </a:pP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Наша цель: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Повторение, обобщение и систематизация полученных знаний, </a:t>
            </a:r>
            <a:endParaRPr lang="ru-RU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необходимых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для выполнения тестовых заданий ОГЭ-2022, </a:t>
            </a:r>
            <a:endParaRPr lang="ru-RU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умение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применять знания на практике;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подготовка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 сдаче экзамена.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7664" y="4077072"/>
            <a:ext cx="4572396" cy="16948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367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7504" y="0"/>
            <a:ext cx="5352520" cy="3778250"/>
          </a:xfrm>
          <a:prstGeom prst="rect">
            <a:avLst/>
          </a:prstGeom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65" t="20344" r="50438" b="69126"/>
          <a:stretch/>
        </p:blipFill>
        <p:spPr bwMode="auto">
          <a:xfrm>
            <a:off x="1541344" y="2247583"/>
            <a:ext cx="7597555" cy="112794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7" name="Picture 5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0312"/>
          <a:stretch/>
        </p:blipFill>
        <p:spPr bwMode="auto">
          <a:xfrm>
            <a:off x="806298" y="3485893"/>
            <a:ext cx="8349803" cy="79782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5674" b="27163"/>
          <a:stretch/>
        </p:blipFill>
        <p:spPr bwMode="auto">
          <a:xfrm>
            <a:off x="1128189" y="4297910"/>
            <a:ext cx="7993157" cy="128327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0" name="Picture 4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932"/>
          <a:stretch/>
        </p:blipFill>
        <p:spPr bwMode="auto">
          <a:xfrm>
            <a:off x="727345" y="5623013"/>
            <a:ext cx="8362694" cy="136815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18298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875184"/>
          </a:xfrm>
        </p:spPr>
        <p:txBody>
          <a:bodyPr>
            <a:normAutofit fontScale="90000"/>
          </a:bodyPr>
          <a:lstStyle/>
          <a:p>
            <a:pPr lvl="0" defTabSz="914400">
              <a:spcBef>
                <a:spcPts val="0"/>
              </a:spcBef>
              <a:defRPr/>
            </a:pPr>
            <a:r>
              <a:rPr lang="ru-RU" sz="2600" dirty="0">
                <a:ln w="18415" cmpd="sng">
                  <a:solidFill>
                    <a:prstClr val="black"/>
                  </a:solidFill>
                  <a:prstDash val="solid"/>
                </a:ln>
                <a:solidFill>
                  <a:prstClr val="black">
                    <a:lumMod val="50000"/>
                    <a:lumOff val="50000"/>
                  </a:prst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Тестовая часть ОГЭ по русскому языку</a:t>
            </a:r>
            <a:br>
              <a:rPr lang="ru-RU" sz="2600" dirty="0">
                <a:ln w="18415" cmpd="sng">
                  <a:solidFill>
                    <a:prstClr val="black"/>
                  </a:solidFill>
                  <a:prstDash val="solid"/>
                </a:ln>
                <a:solidFill>
                  <a:prstClr val="black">
                    <a:lumMod val="50000"/>
                    <a:lumOff val="50000"/>
                  </a:prst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9599" y="1700808"/>
            <a:ext cx="6347714" cy="4340555"/>
          </a:xfrm>
        </p:spPr>
        <p:txBody>
          <a:bodyPr>
            <a:normAutofit/>
          </a:bodyPr>
          <a:lstStyle/>
          <a:p>
            <a:pPr marL="0" lvl="0" indent="0" defTabSz="914400">
              <a:spcBef>
                <a:spcPts val="0"/>
              </a:spcBef>
              <a:buClrTx/>
              <a:buSzTx/>
              <a:buNone/>
              <a:defRPr/>
            </a:pPr>
            <a:r>
              <a:rPr lang="ru-RU" sz="2800" dirty="0" smtClean="0">
                <a:ln w="18415" cmpd="sng">
                  <a:solidFill>
                    <a:prstClr val="black"/>
                  </a:solidFill>
                  <a:prstDash val="solid"/>
                </a:ln>
                <a:solidFill>
                  <a:prstClr val="black">
                    <a:lumMod val="50000"/>
                    <a:lumOff val="50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Задание </a:t>
            </a:r>
            <a:r>
              <a:rPr lang="ru-RU" sz="2800" dirty="0">
                <a:ln w="18415" cmpd="sng">
                  <a:solidFill>
                    <a:prstClr val="black"/>
                  </a:solidFill>
                  <a:prstDash val="solid"/>
                </a:ln>
                <a:solidFill>
                  <a:prstClr val="black">
                    <a:lumMod val="50000"/>
                    <a:lumOff val="50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Синтаксический анализ</a:t>
            </a:r>
          </a:p>
          <a:p>
            <a:pPr marL="0" lvl="0" indent="0" defTabSz="914400">
              <a:spcBef>
                <a:spcPts val="0"/>
              </a:spcBef>
              <a:buClrTx/>
              <a:buSzTx/>
              <a:buNone/>
              <a:defRPr/>
            </a:pPr>
            <a:r>
              <a:rPr lang="ru-RU" sz="2800" dirty="0">
                <a:ln w="18415" cmpd="sng">
                  <a:solidFill>
                    <a:prstClr val="black"/>
                  </a:solidFill>
                  <a:prstDash val="solid"/>
                </a:ln>
                <a:solidFill>
                  <a:prstClr val="black">
                    <a:lumMod val="50000"/>
                    <a:lumOff val="50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Задание 3. Пунктуационный анализ</a:t>
            </a:r>
          </a:p>
          <a:p>
            <a:pPr marL="0" lvl="0" indent="0" defTabSz="914400">
              <a:spcBef>
                <a:spcPts val="0"/>
              </a:spcBef>
              <a:buClrTx/>
              <a:buSzTx/>
              <a:buNone/>
              <a:defRPr/>
            </a:pPr>
            <a:r>
              <a:rPr lang="ru-RU" sz="2800" dirty="0">
                <a:ln w="18415" cmpd="sng">
                  <a:solidFill>
                    <a:prstClr val="black"/>
                  </a:solidFill>
                  <a:prstDash val="solid"/>
                </a:ln>
                <a:solidFill>
                  <a:prstClr val="black">
                    <a:lumMod val="50000"/>
                    <a:lumOff val="50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Задание 4. Синтаксический анализ</a:t>
            </a:r>
          </a:p>
          <a:p>
            <a:pPr marL="0" lvl="0" indent="0" defTabSz="914400">
              <a:spcBef>
                <a:spcPts val="0"/>
              </a:spcBef>
              <a:buClrTx/>
              <a:buSzTx/>
              <a:buNone/>
              <a:defRPr/>
            </a:pPr>
            <a:r>
              <a:rPr lang="ru-RU" sz="2800" dirty="0">
                <a:ln w="18415" cmpd="sng">
                  <a:solidFill>
                    <a:prstClr val="black"/>
                  </a:solidFill>
                  <a:prstDash val="solid"/>
                </a:ln>
                <a:solidFill>
                  <a:prstClr val="black">
                    <a:lumMod val="50000"/>
                    <a:lumOff val="50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Задание 5. Орфографический анализ</a:t>
            </a:r>
          </a:p>
          <a:p>
            <a:pPr marL="0" lvl="0" indent="0" defTabSz="914400">
              <a:spcBef>
                <a:spcPts val="0"/>
              </a:spcBef>
              <a:buClrTx/>
              <a:buSzTx/>
              <a:buNone/>
              <a:defRPr/>
            </a:pPr>
            <a:r>
              <a:rPr lang="ru-RU" sz="2800" dirty="0">
                <a:ln w="18415" cmpd="sng">
                  <a:solidFill>
                    <a:prstClr val="black"/>
                  </a:solidFill>
                  <a:prstDash val="solid"/>
                </a:ln>
                <a:solidFill>
                  <a:prstClr val="black">
                    <a:lumMod val="50000"/>
                    <a:lumOff val="50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Задание 6. Анализ содержания текста</a:t>
            </a:r>
          </a:p>
          <a:p>
            <a:pPr marL="0" lvl="0" indent="0" defTabSz="914400">
              <a:spcBef>
                <a:spcPts val="0"/>
              </a:spcBef>
              <a:buClrTx/>
              <a:buSzTx/>
              <a:buNone/>
              <a:defRPr/>
            </a:pPr>
            <a:r>
              <a:rPr lang="ru-RU" sz="2800" dirty="0">
                <a:ln w="18415" cmpd="sng">
                  <a:solidFill>
                    <a:prstClr val="black"/>
                  </a:solidFill>
                  <a:prstDash val="solid"/>
                </a:ln>
                <a:solidFill>
                  <a:prstClr val="black">
                    <a:lumMod val="50000"/>
                    <a:lumOff val="50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Задание 7. Анализ средств выразительности</a:t>
            </a:r>
          </a:p>
          <a:p>
            <a:pPr marL="0" lvl="0" indent="0" defTabSz="914400">
              <a:spcBef>
                <a:spcPts val="0"/>
              </a:spcBef>
              <a:buClrTx/>
              <a:buSzTx/>
              <a:buNone/>
              <a:defRPr/>
            </a:pPr>
            <a:r>
              <a:rPr lang="ru-RU" sz="2800" dirty="0">
                <a:ln w="18415" cmpd="sng">
                  <a:solidFill>
                    <a:prstClr val="black"/>
                  </a:solidFill>
                  <a:prstDash val="solid"/>
                </a:ln>
                <a:solidFill>
                  <a:prstClr val="black">
                    <a:lumMod val="50000"/>
                    <a:lumOff val="50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Задание 8. Лексический анализ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0678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Кроссворд-диктант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71601" y="1484784"/>
            <a:ext cx="7562800" cy="44264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1) </a:t>
            </a:r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Чрезмерное преувеличение</a:t>
            </a:r>
            <a:r>
              <a:rPr lang="ru-RU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свойств изображаемого предмета</a:t>
            </a:r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2) Перенос названия с одного предмета или явления действительности на другой на основе их сходства в каком-либо отношении или по контрасту. </a:t>
            </a:r>
            <a:endParaRPr lang="ru-RU" sz="20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Яркое, красочное прилагательное. </a:t>
            </a:r>
            <a:endParaRPr lang="ru-RU" sz="20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4) 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Уподобление одного предмета или явления другому. </a:t>
            </a:r>
            <a:endParaRPr lang="ru-RU" sz="20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Устойчивое по составу и структуре и целостное по значению </a:t>
            </a:r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выражение.</a:t>
            </a:r>
            <a:endParaRPr lang="ru-RU" sz="20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Неживой предмет приобретает свойства живого. </a:t>
            </a:r>
            <a:endParaRPr lang="ru-RU" sz="20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000" b="1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7) </a:t>
            </a:r>
            <a:r>
              <a:rPr lang="ru-RU" sz="20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Чрезмерное преуменьшение свойств изображаемого предмета</a:t>
            </a:r>
            <a:r>
              <a:rPr lang="ru-RU" sz="2000" i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6070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1850</TotalTime>
  <Words>667</Words>
  <Application>Microsoft Office PowerPoint</Application>
  <PresentationFormat>Экран (4:3)</PresentationFormat>
  <Paragraphs>97</Paragraphs>
  <Slides>24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31" baseType="lpstr">
      <vt:lpstr>Arial</vt:lpstr>
      <vt:lpstr>Calibri</vt:lpstr>
      <vt:lpstr>Corbel</vt:lpstr>
      <vt:lpstr>Times New Roman</vt:lpstr>
      <vt:lpstr>Trebuchet MS</vt:lpstr>
      <vt:lpstr>Wingdings 3</vt:lpstr>
      <vt:lpstr>Аспект</vt:lpstr>
      <vt:lpstr>Урок русского языка в 9 классе</vt:lpstr>
      <vt:lpstr>После долгого зимнего сна Не спеша оживает природа, И приходит царевна – Весна, Открывая собой утро года. </vt:lpstr>
      <vt:lpstr>Презентация PowerPoint</vt:lpstr>
      <vt:lpstr>Презентация PowerPoint</vt:lpstr>
      <vt:lpstr> Подготовка к ОГЭ по русскому языку. Работа с тестовой частью.</vt:lpstr>
      <vt:lpstr>Презентация PowerPoint</vt:lpstr>
      <vt:lpstr>Презентация PowerPoint</vt:lpstr>
      <vt:lpstr>Тестовая часть ОГЭ по русскому языку </vt:lpstr>
      <vt:lpstr>Кроссворд-диктант</vt:lpstr>
      <vt:lpstr>Средства выразительности речи</vt:lpstr>
      <vt:lpstr>Презентация PowerPoint</vt:lpstr>
      <vt:lpstr>Запишите  стихотворение</vt:lpstr>
      <vt:lpstr>Задание 3. Пунктуационный анализ </vt:lpstr>
      <vt:lpstr>ОТВЕТЫ</vt:lpstr>
      <vt:lpstr>Графический диктант </vt:lpstr>
      <vt:lpstr> Задание 4 «Синтаксический анализ».  Это задание направлено на анализ словосочетания: определение главного и зависимого слова, выявление вида связи слов в словосочетании, трансформация  исходного словосочетания в другой вид связи, указанный в задании. </vt:lpstr>
      <vt:lpstr>ПРОВЕРЬ СЕБЯ!</vt:lpstr>
      <vt:lpstr>Задание 5. Орфографический анализ Это задание является одним из сложных в ОГЭ по русскому языку.  Его сложность заключается в широком охвате орфографических правил в одном задании.  </vt:lpstr>
      <vt:lpstr>Проверь себя:</vt:lpstr>
      <vt:lpstr>« Грамотеи» Спишите предложение, вставьте пропущенные буквы и укажи правильный вариант пропущенных букв в предложении: </vt:lpstr>
      <vt:lpstr>Презентация PowerPoint</vt:lpstr>
      <vt:lpstr>Рефлексия. Самооценивание.</vt:lpstr>
      <vt:lpstr>Домашнее задание</vt:lpstr>
      <vt:lpstr>     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Урок русского языка в 9 классе</dc:title>
  <dc:creator>Николай</dc:creator>
  <cp:lastModifiedBy>Пользователь Windows</cp:lastModifiedBy>
  <cp:revision>32</cp:revision>
  <cp:lastPrinted>2022-03-11T05:07:38Z</cp:lastPrinted>
  <dcterms:created xsi:type="dcterms:W3CDTF">2021-03-14T18:13:03Z</dcterms:created>
  <dcterms:modified xsi:type="dcterms:W3CDTF">2022-03-11T05:07:47Z</dcterms:modified>
</cp:coreProperties>
</file>