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63" d="100"/>
          <a:sy n="63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Модуль «Основы светской этики».</a:t>
            </a:r>
            <a:br>
              <a:rPr lang="ru-RU" sz="3200" dirty="0" smtClean="0"/>
            </a:br>
            <a:r>
              <a:rPr lang="ru-RU" sz="3200" dirty="0" smtClean="0"/>
              <a:t>Урок «Дружба».</a:t>
            </a:r>
          </a:p>
        </p:txBody>
      </p:sp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8" y="3458304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64904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3632448" cy="1752600"/>
          </a:xfrm>
        </p:spPr>
        <p:txBody>
          <a:bodyPr/>
          <a:lstStyle/>
          <a:p>
            <a:r>
              <a:rPr lang="ru-RU" sz="2400" dirty="0" smtClean="0"/>
              <a:t>Шувалова Лариса Александровна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начальных классов МКОУ СОШ №1 </a:t>
            </a:r>
            <a:r>
              <a:rPr lang="ru-RU" sz="2000" dirty="0" err="1" smtClean="0"/>
              <a:t>г.Нефтекумска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Задачи урока: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4968552"/>
          </a:xfrm>
        </p:spPr>
        <p:txBody>
          <a:bodyPr/>
          <a:lstStyle/>
          <a:p>
            <a:r>
              <a:rPr lang="ru-RU" sz="2400" dirty="0" smtClean="0"/>
              <a:t>показать </a:t>
            </a:r>
            <a:r>
              <a:rPr lang="ru-RU" sz="2400" dirty="0"/>
              <a:t>ценность и необходимость дружбы, важность друзей в семейной и общественной жизни человека;</a:t>
            </a:r>
          </a:p>
          <a:p>
            <a:r>
              <a:rPr lang="ru-RU" sz="2400" dirty="0"/>
              <a:t>развивать умение анализировать поступки и соотносить их со своими, с общими человеческими ценностями;</a:t>
            </a:r>
          </a:p>
          <a:p>
            <a:r>
              <a:rPr lang="ru-RU" sz="2400" dirty="0"/>
              <a:t>развивать навыки сотрудничества со сверстниками;</a:t>
            </a:r>
          </a:p>
          <a:p>
            <a:r>
              <a:rPr lang="ru-RU" sz="2400" dirty="0"/>
              <a:t>воспитывать у школьников </a:t>
            </a:r>
            <a:r>
              <a:rPr lang="ru-RU" sz="2400" dirty="0" smtClean="0"/>
              <a:t>чувство доброжелательности</a:t>
            </a:r>
            <a:r>
              <a:rPr lang="ru-RU" sz="2400" dirty="0"/>
              <a:t>, эмоционально-нравственной отзывчивости, понимания и сопереживания чувствам других людей.</a:t>
            </a: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1 группа </a:t>
            </a:r>
            <a:r>
              <a:rPr lang="ru-RU" dirty="0" smtClean="0"/>
              <a:t>- </a:t>
            </a:r>
            <a:r>
              <a:rPr lang="ru-RU" dirty="0"/>
              <a:t>используя толковые словари Ожегова С.И. и Даля В.И., объясните значение </a:t>
            </a:r>
            <a:r>
              <a:rPr lang="ru-RU" dirty="0" smtClean="0"/>
              <a:t>слова «Дружба»;</a:t>
            </a:r>
          </a:p>
          <a:p>
            <a:r>
              <a:rPr lang="ru-RU" b="1" u="sng" dirty="0" smtClean="0"/>
              <a:t>2 группа </a:t>
            </a:r>
            <a:r>
              <a:rPr lang="ru-RU" dirty="0" smtClean="0"/>
              <a:t>– запишите </a:t>
            </a:r>
            <a:r>
              <a:rPr lang="ru-RU" dirty="0"/>
              <a:t>отличительные черты </a:t>
            </a:r>
            <a:r>
              <a:rPr lang="ru-RU" dirty="0" smtClean="0"/>
              <a:t>дружбы;</a:t>
            </a:r>
          </a:p>
          <a:p>
            <a:r>
              <a:rPr lang="ru-RU" b="1" u="sng" dirty="0" smtClean="0"/>
              <a:t>3 группа </a:t>
            </a:r>
            <a:r>
              <a:rPr lang="ru-RU" dirty="0" smtClean="0"/>
              <a:t>- расскажите, </a:t>
            </a:r>
            <a:r>
              <a:rPr lang="ru-RU" dirty="0"/>
              <a:t>как </a:t>
            </a:r>
            <a:r>
              <a:rPr lang="ru-RU" dirty="0" smtClean="0"/>
              <a:t>вы миритесь </a:t>
            </a:r>
            <a:r>
              <a:rPr lang="ru-RU" dirty="0"/>
              <a:t>со </a:t>
            </a:r>
            <a:r>
              <a:rPr lang="ru-RU" dirty="0" smtClean="0"/>
              <a:t>своими друзьями, выберите </a:t>
            </a:r>
            <a:r>
              <a:rPr lang="ru-RU" dirty="0"/>
              <a:t>слова, подходящие для вашего примирения.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30" y="548680"/>
            <a:ext cx="1448094" cy="13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дружба?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Дружба</a:t>
            </a:r>
            <a:r>
              <a:rPr lang="ru-RU" dirty="0" smtClean="0"/>
              <a:t> </a:t>
            </a:r>
            <a:r>
              <a:rPr lang="ru-RU" dirty="0"/>
              <a:t>– это близкие отношения, основанные на взаимном  доверии, привязанности, общности интересов.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20" y="3560048"/>
            <a:ext cx="50405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рассказа «Одинаковые».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За что мама осудила Соню?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- Что </a:t>
            </a:r>
            <a:r>
              <a:rPr lang="ru-RU" dirty="0"/>
              <a:t>бы вы сказали Соне? </a:t>
            </a:r>
          </a:p>
          <a:p>
            <a:pPr marL="0" indent="0">
              <a:buNone/>
            </a:pPr>
            <a:r>
              <a:rPr lang="ru-RU" dirty="0" smtClean="0"/>
              <a:t>      - </a:t>
            </a:r>
            <a:r>
              <a:rPr lang="ru-RU" dirty="0"/>
              <a:t>А какими качествами должны обладать ваши друзья?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72" y="3805992"/>
            <a:ext cx="1512168" cy="1946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31" y="3896352"/>
            <a:ext cx="1385254" cy="17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пословицу: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Друг за друга держаться </a:t>
            </a:r>
            <a:r>
              <a:rPr lang="ru-RU" dirty="0" smtClean="0"/>
              <a:t>—…</a:t>
            </a:r>
          </a:p>
          <a:p>
            <a:r>
              <a:rPr lang="ru-RU" dirty="0" smtClean="0"/>
              <a:t>Друга </a:t>
            </a:r>
            <a:r>
              <a:rPr lang="ru-RU" dirty="0"/>
              <a:t>ищи, а найдешь </a:t>
            </a:r>
            <a:r>
              <a:rPr lang="ru-RU" dirty="0" smtClean="0"/>
              <a:t>—… </a:t>
            </a:r>
            <a:endParaRPr lang="ru-RU" dirty="0"/>
          </a:p>
          <a:p>
            <a:r>
              <a:rPr lang="ru-RU" dirty="0"/>
              <a:t>Кто любит лгать, того </a:t>
            </a:r>
            <a:r>
              <a:rPr lang="ru-RU" dirty="0" smtClean="0"/>
              <a:t>нельзя… </a:t>
            </a:r>
          </a:p>
          <a:p>
            <a:r>
              <a:rPr lang="ru-RU" dirty="0" smtClean="0"/>
              <a:t>Новых </a:t>
            </a:r>
            <a:r>
              <a:rPr lang="ru-RU" dirty="0"/>
              <a:t>друзей наживай, а </a:t>
            </a:r>
            <a:r>
              <a:rPr lang="ru-RU" dirty="0" smtClean="0"/>
              <a:t>старых …</a:t>
            </a:r>
            <a:endParaRPr lang="ru-RU" dirty="0"/>
          </a:p>
          <a:p>
            <a:r>
              <a:rPr lang="ru-RU" dirty="0"/>
              <a:t>Не тот друг, кто медом мажет, а тот, </a:t>
            </a:r>
            <a:r>
              <a:rPr lang="ru-RU" dirty="0" smtClean="0"/>
              <a:t>кто…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8" y="4581128"/>
            <a:ext cx="1739260" cy="14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x-none" smtClean="0"/>
              <a:t>ирись</a:t>
            </a:r>
            <a:r>
              <a:rPr lang="ru-RU" dirty="0" smtClean="0"/>
              <a:t>, мирись</a:t>
            </a:r>
            <a:r>
              <a:rPr lang="x-none" smtClean="0"/>
              <a:t> </a:t>
            </a:r>
            <a:r>
              <a:rPr lang="x-none"/>
              <a:t>и больше не </a:t>
            </a:r>
            <a:r>
              <a:rPr lang="x-none" smtClean="0"/>
              <a:t>дерись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1944216" cy="3728194"/>
          </a:xfrm>
        </p:spPr>
      </p:pic>
      <p:sp>
        <p:nvSpPr>
          <p:cNvPr id="6" name="Выноска-облако 5"/>
          <p:cNvSpPr/>
          <p:nvPr/>
        </p:nvSpPr>
        <p:spPr>
          <a:xfrm>
            <a:off x="3563888" y="1556792"/>
            <a:ext cx="4248472" cy="35283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Прости меня</a:t>
            </a:r>
            <a:r>
              <a:rPr lang="ru-RU" sz="2800" b="1" dirty="0" smtClean="0">
                <a:solidFill>
                  <a:srgbClr val="C00000"/>
                </a:solidFill>
              </a:rPr>
              <a:t> , пожалуйста</a:t>
            </a:r>
            <a:r>
              <a:rPr lang="ru-RU" sz="2800" dirty="0" smtClean="0">
                <a:solidFill>
                  <a:srgbClr val="C00000"/>
                </a:solidFill>
              </a:rPr>
              <a:t>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качества настоящего друга: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Добрый, злой, глупый, умный, неряшливый, аккуратный, правдивый, хитрый, грубый, вежливый, любознательный, любопытный, находчивый, плаксивый, веселый, жадный, щедрый, драчливый, уравновешенный, </a:t>
            </a:r>
            <a:r>
              <a:rPr lang="ru-RU" dirty="0" smtClean="0"/>
              <a:t>верный.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11870"/>
            <a:ext cx="2520280" cy="15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дружбы.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Помогать друг другу.</a:t>
            </a:r>
          </a:p>
          <a:p>
            <a:r>
              <a:rPr lang="ru-RU" sz="2000" dirty="0"/>
              <a:t>Делиться друг с другом.</a:t>
            </a:r>
          </a:p>
          <a:p>
            <a:r>
              <a:rPr lang="ru-RU" sz="2000" dirty="0"/>
              <a:t>Не помнить долго обиду.</a:t>
            </a:r>
          </a:p>
          <a:p>
            <a:r>
              <a:rPr lang="ru-RU" sz="2000" dirty="0"/>
              <a:t>Доверять друг другу.</a:t>
            </a:r>
          </a:p>
          <a:p>
            <a:r>
              <a:rPr lang="ru-RU" sz="2000" dirty="0"/>
              <a:t>Защищать друг друга.</a:t>
            </a:r>
          </a:p>
          <a:p>
            <a:r>
              <a:rPr lang="ru-RU" sz="2000" dirty="0"/>
              <a:t>Быть честным.</a:t>
            </a:r>
          </a:p>
          <a:p>
            <a:r>
              <a:rPr lang="ru-RU" sz="2000" dirty="0"/>
              <a:t>Быть терпимым.</a:t>
            </a:r>
          </a:p>
          <a:p>
            <a:r>
              <a:rPr lang="ru-RU" sz="2000" dirty="0"/>
              <a:t>Быть доброжелательным.</a:t>
            </a:r>
          </a:p>
          <a:p>
            <a:r>
              <a:rPr lang="ru-RU" sz="2000" dirty="0"/>
              <a:t>Быть сдержанным.</a:t>
            </a:r>
          </a:p>
          <a:p>
            <a:r>
              <a:rPr lang="ru-RU" sz="2000" dirty="0"/>
              <a:t>Уметь прощать.</a:t>
            </a:r>
          </a:p>
          <a:p>
            <a:r>
              <a:rPr lang="ru-RU" sz="2000" dirty="0"/>
              <a:t>Не завидовать.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115024"/>
            <a:ext cx="4554144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286</TotalTime>
  <Words>318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10069046</vt:lpstr>
      <vt:lpstr>Модуль «Основы светской этики». Урок «Дружба».</vt:lpstr>
      <vt:lpstr>     Задачи урока:        </vt:lpstr>
      <vt:lpstr>Работа в группах:</vt:lpstr>
      <vt:lpstr>Что такое дружба?</vt:lpstr>
      <vt:lpstr>Чтение рассказа «Одинаковые».</vt:lpstr>
      <vt:lpstr>Продолжи пословицу:</vt:lpstr>
      <vt:lpstr>Мирись, мирись и больше не дерись!</vt:lpstr>
      <vt:lpstr>Выбери качества настоящего друга:</vt:lpstr>
      <vt:lpstr>Законы дружбы.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Вован</cp:lastModifiedBy>
  <cp:revision>31</cp:revision>
  <dcterms:created xsi:type="dcterms:W3CDTF">2011-08-18T13:52:20Z</dcterms:created>
  <dcterms:modified xsi:type="dcterms:W3CDTF">2015-02-23T18:54:11Z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