
<file path=[Content_Types].xml><?xml version="1.0" encoding="utf-8"?>
<Types xmlns="http://schemas.openxmlformats.org/package/2006/content-types"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2" r:id="rId4"/>
    <p:sldId id="258" r:id="rId5"/>
    <p:sldId id="261" r:id="rId6"/>
    <p:sldId id="294" r:id="rId7"/>
    <p:sldId id="295" r:id="rId8"/>
    <p:sldId id="297" r:id="rId9"/>
    <p:sldId id="296" r:id="rId10"/>
    <p:sldId id="264" r:id="rId11"/>
    <p:sldId id="289" r:id="rId12"/>
    <p:sldId id="290" r:id="rId13"/>
    <p:sldId id="284" r:id="rId14"/>
    <p:sldId id="286" r:id="rId15"/>
    <p:sldId id="266" r:id="rId16"/>
    <p:sldId id="279" r:id="rId17"/>
    <p:sldId id="280" r:id="rId18"/>
    <p:sldId id="281" r:id="rId19"/>
    <p:sldId id="268" r:id="rId20"/>
    <p:sldId id="270" r:id="rId21"/>
    <p:sldId id="271" r:id="rId22"/>
    <p:sldId id="274" r:id="rId23"/>
    <p:sldId id="272" r:id="rId24"/>
    <p:sldId id="275" r:id="rId25"/>
    <p:sldId id="265" r:id="rId26"/>
    <p:sldId id="276" r:id="rId27"/>
    <p:sldId id="277" r:id="rId28"/>
    <p:sldId id="293" r:id="rId29"/>
    <p:sldId id="29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6600"/>
    <a:srgbClr val="FFCC66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08" y="-3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AWV00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95713"/>
            <a:ext cx="8915400" cy="283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8534400" cy="1600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2514600"/>
            <a:ext cx="8534400" cy="1371600"/>
          </a:xfrm>
        </p:spPr>
        <p:txBody>
          <a:bodyPr/>
          <a:lstStyle>
            <a:lvl1pPr marL="0" indent="0" algn="ctr">
              <a:buFontTx/>
              <a:buNone/>
              <a:defRPr b="1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D2FA40-079E-4157-99BA-B8C0FA55A3E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803572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90DF2A-58A6-46F8-A477-15C813353826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8524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197979-96DD-435E-8D56-1283FE1AB718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5567956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2EF8C-135F-4865-9BF6-BF562709D59C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774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460BA0-D936-400B-8AB2-EEB2411A5A0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352380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409305-32F1-4436-82C3-EBD8BD8AF40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209781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4D668-D2A8-461A-A6D2-B1335A05522F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130180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69F256-1E6E-41DC-A739-FD0C3F5B15B2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831607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C5EE7-1806-4351-99A7-9C8D3487C0EA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208145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B0839C-9036-43D6-82E3-A3A4E2729497}" type="slidenum">
              <a:rPr lang="en-US" altLang="ru-RU"/>
              <a:pPr/>
              <a:t>‹#›</a:t>
            </a:fld>
            <a:endParaRPr lang="en-US" altLang="ru-RU"/>
          </a:p>
        </p:txBody>
      </p:sp>
    </p:spTree>
    <p:extLst>
      <p:ext uri="{BB962C8B-B14F-4D97-AF65-F5344CB8AC3E}">
        <p14:creationId xmlns:p14="http://schemas.microsoft.com/office/powerpoint/2010/main" val="2445506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AWV00007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9900" y="5715000"/>
            <a:ext cx="35941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0DFEC84-3C7B-46EE-B247-B58006412AF0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CC6600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CC6600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indent="90170">
              <a:spcAft>
                <a:spcPts val="0"/>
              </a:spcAft>
            </a:pP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Муниципальное  казенное общеобразовательное учреждение</a:t>
            </a:r>
            <a: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«Средняя общеобразовательная школа № 1»</a:t>
            </a:r>
            <a: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r>
              <a:rPr lang="ru-RU" sz="2000" dirty="0" err="1">
                <a:solidFill>
                  <a:schemeClr val="tx1"/>
                </a:solidFill>
                <a:latin typeface="Times New Roman"/>
                <a:ea typeface="Calibri"/>
                <a:cs typeface="Times New Roman"/>
              </a:rPr>
              <a:t>г.Нефтекумска</a:t>
            </a:r>
            <a: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Calibri"/>
                <a:ea typeface="Calibri"/>
                <a:cs typeface="Times New Roman"/>
              </a:rPr>
            </a:br>
            <a:endParaRPr lang="ru-RU" altLang="ru-RU" sz="2000" dirty="0">
              <a:solidFill>
                <a:schemeClr val="tx1"/>
              </a:solidFill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520" y="1556792"/>
            <a:ext cx="8534400" cy="2736304"/>
          </a:xfrm>
        </p:spPr>
        <p:txBody>
          <a:bodyPr/>
          <a:lstStyle/>
          <a:p>
            <a:r>
              <a:rPr lang="ru-RU" altLang="ru-RU" dirty="0" smtClean="0"/>
              <a:t>Организация и содержание деятельности школьного </a:t>
            </a:r>
            <a:r>
              <a:rPr lang="ru-RU" altLang="ru-RU" dirty="0" err="1" smtClean="0"/>
              <a:t>ПМПКа</a:t>
            </a:r>
            <a:endParaRPr lang="ru-RU" altLang="ru-RU" dirty="0" smtClean="0"/>
          </a:p>
          <a:p>
            <a:endParaRPr lang="ru-RU" altLang="ru-RU" sz="2000" b="0" dirty="0" smtClean="0"/>
          </a:p>
          <a:p>
            <a:endParaRPr lang="ru-RU" altLang="ru-RU" sz="2000" b="0" dirty="0"/>
          </a:p>
          <a:p>
            <a:pPr algn="r"/>
            <a:r>
              <a:rPr lang="ru-RU" altLang="ru-RU" sz="2000" b="0" dirty="0" smtClean="0"/>
              <a:t>Учитель-логопед</a:t>
            </a:r>
          </a:p>
          <a:p>
            <a:pPr algn="r"/>
            <a:r>
              <a:rPr lang="ru-RU" altLang="ru-RU" sz="2000" b="0" dirty="0" smtClean="0"/>
              <a:t> </a:t>
            </a:r>
            <a:r>
              <a:rPr lang="ru-RU" altLang="ru-RU" sz="2000" b="0" dirty="0" err="1" smtClean="0"/>
              <a:t>Сербиенко</a:t>
            </a:r>
            <a:r>
              <a:rPr lang="ru-RU" altLang="ru-RU" sz="2000" b="0" dirty="0" smtClean="0"/>
              <a:t> Е.Н</a:t>
            </a:r>
          </a:p>
          <a:p>
            <a:pPr algn="r"/>
            <a:endParaRPr lang="ru-RU" altLang="ru-RU" sz="2000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 smtClean="0"/>
              <a:t>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Обследование ребенка специалистами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осуществляется по инициативе родителей (законных представителей) или сотрудников образовательного учреждения с согласия родителей (законных представителей) на основании договора между образовательным учреждением и родителями (законными представителями) обучающихся, воспитанников. Медицинский работник, представляющий интересы ребенка в образовательном учреждении, при наличии показаний и с согласия родителей (законных представителей) направляет ребенка в детскую поликлинику.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Обследование проводится каждым специалистом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индивидуально с учетом реальной возрастной психофизической нагрузки на ребенка.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По данным обследования каждым специалистом составляется заключение и разрабатываются рекомендации.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На заседании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обсуждаются результаты обследования ребенка каждым специалистом, составляется коллегиальное заключение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Вся диагностическая и экспертная деятельность консилиума с детьми проводится только с добровольного согласия родителе</a:t>
            </a:r>
            <a:r>
              <a:rPr lang="ru-RU" sz="2000" dirty="0"/>
              <a:t>й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(законных представителей) и, при желании, в их присутствии.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684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Примерные формы документации узких специалистов. </a:t>
            </a:r>
            <a:b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(карта </a:t>
            </a:r>
            <a:r>
              <a:rPr lang="ru-RU" sz="1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абучающегося</a:t>
            </a: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908720"/>
            <a:ext cx="4038600" cy="5760640"/>
          </a:xfrm>
        </p:spPr>
        <p:txBody>
          <a:bodyPr/>
          <a:lstStyle/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ПСИХОЛОГА ДЛЯ ПМП консилиума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(предоставляется на ПМПК)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Ф.И.О.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группа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Жалобы родителей	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Жалобы педагогов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Особенности поведения, общения, привычки и интересы </a:t>
            </a: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социально-бытовой ориентировки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Моторная ловкость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Ведущая: рука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деятельности: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Мотивация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Критичность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Работоспособность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деятельности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внимания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памяти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Качественная характеристика речи 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интеллектуального развития </a:t>
            </a: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Сформитрованность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представления о пространственных и временных отношениях</a:t>
            </a:r>
          </a:p>
          <a:p>
            <a:pPr marL="0" lvl="0" indent="0">
              <a:buNone/>
            </a:pP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</a:t>
            </a: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конструктирования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деятельности, графической деятельности, рисунка </a:t>
            </a:r>
          </a:p>
          <a:p>
            <a:pPr marL="0" lvl="0" indent="0">
              <a:buNone/>
            </a:pPr>
            <a:r>
              <a:rPr 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Эмоциально</a:t>
            </a:r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-личностные и мотивационно-волевые особенности Заключение</a:t>
            </a:r>
          </a:p>
          <a:p>
            <a:pPr lvl="0"/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(уровень актуального развития, специфические особенности в указанных сферах, рекомендации по коррекционной работе)</a:t>
            </a:r>
          </a:p>
          <a:p>
            <a:pPr lvl="0"/>
            <a:r>
              <a:rPr 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__________                                      Педагог-психолог    </a:t>
            </a:r>
            <a:r>
              <a:rPr lang="ru-RU" sz="1000" dirty="0">
                <a:solidFill>
                  <a:srgbClr val="000000"/>
                </a:solidFill>
              </a:rPr>
              <a:t>____________  / ________________________/ 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038600" cy="5217443"/>
          </a:xfrm>
        </p:spPr>
        <p:txBody>
          <a:bodyPr/>
          <a:lstStyle/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ЛОГОПЕДИЧЕСКОЕ  ПРЕДСТАВЛЕНИЕ ДЛЯ 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Фамилия, имя ребенка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рождения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 (на момент обследования)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Краткий анамнез раннего развития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Речевая среда и социальные условия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Артикуляционный аппарат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речь: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общее звучание речи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речи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активный словарь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грамматический строй речи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слоговая структура речи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Звукопроизношение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Фонематическое восприятие: /звуковой анализ и синтез/ Связная речь Заикание</a:t>
            </a:r>
          </a:p>
          <a:p>
            <a:pPr marL="0" lvl="0" indent="0">
              <a:buNone/>
            </a:pP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Обсобенности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письменной речи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</a:p>
          <a:p>
            <a:pPr lvl="0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обследования________________		Подпись специалиста__________________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96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Социальная карта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620688"/>
            <a:ext cx="4244280" cy="6120680"/>
          </a:xfrm>
        </p:spPr>
        <p:txBody>
          <a:bodyPr/>
          <a:lstStyle/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1.Ф.И.О. ребенка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  Дата рождения кола № / 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№ класс/группа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2.Состав семьи   Сведения о родителях: Ф.И.О.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Мать  Отец Опекун    Возраст(полных лет)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и профессия   Место работы, учебы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характера   Привычки, увлечения, хобби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3.С кем проживает ребенок:  (родители; приемные родители; бабушки; дедушки; опекун; мачеха; отчим и т.д.)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4.Если родители в разводе : сколько лет было ребенку, когда они развелись с кем из родителей остался ребенок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ребенок отнесся к разводу поддерживает ли ребенок отношения с родителем, не живущим с ним после развода, каковы эти отношения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5.Члены семьи, не живущие с ребенком, но принимающие активное участие в его жизни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6.Другие дети в семье: Имя   Возраст  (указать фамилию)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(полных лет)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7.Приемные дети: Имя  (указать фамилию)  (полных лет)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8.Культурный уровень родителей9.Жилищно-бытовые условия семьи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(отдельная квартира, комната в коммунальной квартире, общежитие и т.п.)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10.Условия жизни ребенка (отдельная комната; уголок в общей комнате; свой стол; (отдельное спальное место; общая кровать с кем-то из детей; не имеет своего места; наличие игровых уголков и т.п.)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11.Материальное положение семьи (указать доход семьи; крайне низкий; ниже среднего; средний достаток; высокий)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12.Кто из членов семьи является основным источником доходов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(мать; отец; бабушка; дедушка; другие члены семьи)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620688"/>
            <a:ext cx="4392488" cy="6237312"/>
          </a:xfrm>
        </p:spPr>
        <p:txBody>
          <a:bodyPr/>
          <a:lstStyle/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13.Характер взаимоотношений между родителями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(взаимопонимание; конфликты, ссоры, драки; напряженные отношения; неприязнь; пренебрежение)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14.Кто из родственников проводит больше времени с ребенком_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(отец; мать; сестры; братья; бабушки; дедушки; соседи; другие родственники)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15.Кто из взрослых: помогает делать домашние задания сидит с ребенком в случае болезни провожает и встречает после школы/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мдоу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гуляет с ребенком разбирает конфликты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Другое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16.Поведение ребенка в домашней обстановке (подвижен; хаотичен; легко возбудим; агрессивен; вялый; угрюмый)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17.Особенности взаимоотношений ребенка с другими детьми в семье ( дружные; равнодушны друг к другу; конфликтные; враждебные; недоброжелательные; доверительные)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18.Характер воспитания в семье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(строгое, с применением физических воздействий; строгое, без применения 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физич.воздействий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не допуская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самостоятельности; мягкое изнеженное; жестокое со злостью; контролируемое)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19.Применение поощрений и наказаний (ласка; задабривание; физическое наказание; оскорбление)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20.Режим ребенка (встает утром; ложится спать)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21.Как проводит ребенок свободное время (гуляет на улице; смотрит телевизор; читает; рисует; играет; посещает музеи,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театры, выставки; кружки и секции; ничем не занимается)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22.Какое участие ребенок принимает в домашнем труде (перечислить обязанности по дому)</a:t>
            </a:r>
          </a:p>
          <a:p>
            <a:pPr marL="0" lvl="0" indent="0">
              <a:buNone/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23.Дополнительные сведения о ребенке или его семье, которые Вы можете </a:t>
            </a:r>
            <a:r>
              <a:rPr lang="ru-RU" sz="11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сообщитьСоциальная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</a:rPr>
              <a:t>часть карты заполнялась со слов (одного из родителей; педагога и т.д.)</a:t>
            </a:r>
          </a:p>
          <a:p>
            <a:pPr marL="0" lvl="0" indent="0">
              <a:buNone/>
            </a:pPr>
            <a:r>
              <a:rPr lang="ru-RU" sz="1100" dirty="0" err="1">
                <a:solidFill>
                  <a:srgbClr val="000000"/>
                </a:solidFill>
              </a:rPr>
              <a:t>РекомендацииДата</a:t>
            </a:r>
            <a:r>
              <a:rPr lang="ru-RU" sz="1100" dirty="0">
                <a:solidFill>
                  <a:srgbClr val="000000"/>
                </a:solidFill>
              </a:rPr>
              <a:t> заполнения ____________________ Подпись специалиста ________________________________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084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Показатели развития ребенка, выносимые для обсуждения консилиума 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257" y="809417"/>
            <a:ext cx="8229600" cy="5931951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медиком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и гармоничность физического развития, физкультурная группа;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биологический возраст;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органов зрения, слуха, опорно-двигательной системы;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кривая заболеваемости за последний год;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факторы риска (наличие в прошлом заболеваний или травм, которые могут сказаться на развитии ребенка; пороки развития; наличие хронических заболеваний в стадии ремиссии, способных привести к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педагогом-психологом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школьная успешность, включающая в себя учебную мотивацию, учебную самооценку, удовлетворенность своей учебной деятельностью;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эмоциональных отношений ребенка к семье, сверстникам, школе;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психическое состояние ребенка (работоспособность, эмоциональная стабильность, самочувствие, адекватный эго-контроль и др.);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социально-психологический статус ребенка в семье, среди сверстников, значимых взрослых;</a:t>
            </a:r>
          </a:p>
          <a:p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сформированность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познавательных процессов и их произвольность;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выраженных признаков психологической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дезадаптации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476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 lvl="0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педагогом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познавательная деятельность учащегося в обучении и воспитании (глубина и прочность усвоения материала, пробелы в знаниях, адаптивность к различным формам и методам обучения);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личности учащегося (уровень воспитанности, взаимоотношения со сверстниками, взрослыми, статус в детском коллективе, интересы, увлечения);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прогноз учебных возможностей;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потребность в помощи со стороны участников педагогического консилиума;</a:t>
            </a:r>
          </a:p>
          <a:p>
            <a:pPr lvl="0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учителем-логопедом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устная речь (звукопроизношение, состояние словаря, грамматический строй речи, связная речь);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речь (состояние чтения и письма);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речевой окружение ребенка (недостатки речи у членов семьи, двуязычие и др.);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занятия  с логопедом в дошкольном возрасте;</a:t>
            </a:r>
          </a:p>
          <a:p>
            <a:pPr lvl="0"/>
            <a:r>
              <a:rPr lang="ru-RU" sz="1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социальным педагогом 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форм семейного воспитания;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психологический климат в семье.</a:t>
            </a:r>
          </a:p>
        </p:txBody>
      </p:sp>
    </p:spTree>
    <p:extLst>
      <p:ext uri="{BB962C8B-B14F-4D97-AF65-F5344CB8AC3E}">
        <p14:creationId xmlns:p14="http://schemas.microsoft.com/office/powerpoint/2010/main" val="241210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    ребенка,     проходящего     обследование     на     школьном  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заводится карта развития ребенка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которой находятся все данные индивидуального обследования, заключения консилиума, копии направлений во внешние организации, включая направление на муниципальную (окружную,  городскую) консультацию.    Кроме того, в карту развития ребенка вносятся данные об его обучении в классе КРО (педагогический дневник),   данные   по   внеурочной   коррекционной   работе,   проводимой   специалистами,   работающими с детьми  классов КРО. Данные вносятся в конце каждой учебной четверти (для педагогов), а также после каждого курса занятий со специалистами с описанием наблюдаемой динамики и перспективными планами коррекционной работы.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развития ребенка хранится у председателя консилиума и выдается только специалистам консилиума и педагогу  класса. Председатель консилиума и специалисты несут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 за конфиденциальность информации о детях, проходивших обследование в на консилиуме или обучающихся в классах КРО.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78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8229600" cy="836712"/>
          </a:xfrm>
        </p:spPr>
        <p:txBody>
          <a:bodyPr/>
          <a:lstStyle/>
          <a:p>
            <a:r>
              <a:rPr lang="ru-RU" sz="2000" dirty="0" smtClean="0">
                <a:solidFill>
                  <a:schemeClr val="tx1"/>
                </a:solidFill>
              </a:rPr>
              <a:t>Педагогическое представление для отслеживания динамики развития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8280920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8794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Карта динамики  речевого развития</a:t>
            </a: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7920880" cy="5328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827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82852"/>
            <a:ext cx="8229600" cy="850106"/>
          </a:xfrm>
        </p:spPr>
        <p:txBody>
          <a:bodyPr/>
          <a:lstStyle/>
          <a:p>
            <a:pPr algn="l"/>
            <a:r>
              <a:rPr lang="ru-RU" sz="1600" dirty="0" smtClean="0">
                <a:solidFill>
                  <a:schemeClr val="tx1"/>
                </a:solidFill>
              </a:rPr>
              <a:t>Психологическое представление для отслеживания динамики развития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050" b="0" dirty="0" smtClean="0">
                <a:solidFill>
                  <a:schemeClr val="tx1"/>
                </a:solidFill>
              </a:rPr>
              <a:t>ученика (</a:t>
            </a:r>
            <a:r>
              <a:rPr lang="ru-RU" sz="1050" b="0" dirty="0" err="1" smtClean="0">
                <a:solidFill>
                  <a:schemeClr val="tx1"/>
                </a:solidFill>
              </a:rPr>
              <a:t>цы</a:t>
            </a:r>
            <a:r>
              <a:rPr lang="ru-RU" sz="1050" b="0" dirty="0" smtClean="0">
                <a:solidFill>
                  <a:schemeClr val="tx1"/>
                </a:solidFill>
              </a:rPr>
              <a:t>) ___ </a:t>
            </a:r>
            <a:r>
              <a:rPr lang="ru-RU" sz="1050" b="0" dirty="0" err="1" smtClean="0">
                <a:solidFill>
                  <a:schemeClr val="tx1"/>
                </a:solidFill>
              </a:rPr>
              <a:t>кл</a:t>
            </a:r>
            <a:r>
              <a:rPr lang="ru-RU" sz="1050" b="0" dirty="0" smtClean="0">
                <a:solidFill>
                  <a:schemeClr val="tx1"/>
                </a:solidFill>
              </a:rPr>
              <a:t>, МОУ СОШ № </a:t>
            </a:r>
            <a:br>
              <a:rPr lang="ru-RU" sz="1050" b="0" dirty="0" smtClean="0">
                <a:solidFill>
                  <a:schemeClr val="tx1"/>
                </a:solidFill>
              </a:rPr>
            </a:br>
            <a:r>
              <a:rPr lang="ru-RU" sz="1050" b="0" dirty="0" smtClean="0">
                <a:solidFill>
                  <a:schemeClr val="tx1"/>
                </a:solidFill>
              </a:rPr>
              <a:t>Заполняется психологом ОУ, в 3-5 колонках указывается вид динамики: положительная динамика, отсутствие динамики, отрицательная динамика</a:t>
            </a:r>
            <a:endParaRPr lang="ru-RU" sz="1050" b="0" dirty="0">
              <a:solidFill>
                <a:schemeClr val="tx1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1430069"/>
              </p:ext>
            </p:extLst>
          </p:nvPr>
        </p:nvGraphicFramePr>
        <p:xfrm>
          <a:off x="395536" y="1124745"/>
          <a:ext cx="8424936" cy="5581291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864096"/>
                <a:gridCol w="5832648"/>
                <a:gridCol w="504056"/>
                <a:gridCol w="648072"/>
                <a:gridCol w="576064"/>
              </a:tblGrid>
              <a:tr h="687093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Times New Roman"/>
                        </a:rPr>
                        <a:t>Параметры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__________ - ___________ уч. год</a:t>
                      </a:r>
                    </a:p>
                  </a:txBody>
                  <a:tcPr marL="32877" marR="328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9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начало года</a:t>
                      </a:r>
                    </a:p>
                  </a:txBody>
                  <a:tcPr marL="32877" marR="328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середина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года</a:t>
                      </a:r>
                    </a:p>
                  </a:txBody>
                  <a:tcPr marL="32877" marR="328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конец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года</a:t>
                      </a:r>
                    </a:p>
                  </a:txBody>
                  <a:tcPr marL="32877" marR="3287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534">
                <a:tc rowSpan="5">
                  <a:txBody>
                    <a:bodyPr/>
                    <a:lstStyle/>
                    <a:p>
                      <a:pPr marL="71755" marR="71755" algn="l">
                        <a:spcAft>
                          <a:spcPts val="0"/>
                        </a:spcAft>
                      </a:pPr>
                      <a:r>
                        <a:rPr lang="ru-RU" sz="800" dirty="0" smtClean="0">
                          <a:effectLst/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Индивидуально-типологические особенности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свойства нервной системы (сила, уравновешенность, подвижность)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53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тип темперамента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5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ведущий канал восприятия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3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темп деятельности, работоспособность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6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развитие моторной сферы и пространственной ориентации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953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2. Когнитивная сфера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внимание (продуктивность, переключение, устойчивость)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68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память (зрительная, слуховая, опосредованная)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мышление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389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3. </a:t>
                      </a:r>
                      <a:r>
                        <a:rPr lang="ru-RU" sz="800" dirty="0" err="1">
                          <a:effectLst/>
                          <a:latin typeface="Times New Roman"/>
                          <a:ea typeface="Times New Roman"/>
                        </a:rPr>
                        <a:t>Мотивац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ионно-потребительская сфера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ведущий тип мотивации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65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мотивация достижения успехов и неудач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интересы, увлечения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1552">
                <a:tc row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4. Эмоционально-волевая сфера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эмоциональная устойчивость, неустойчивость, тревожность, раздражительность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29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волевые качества (инициативность, самостоятельность, настойчивость, решительность)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9252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5. Самосознание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самооценка,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уровень притязаний, 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половая </a:t>
                      </a:r>
                      <a:r>
                        <a:rPr lang="ru-RU" sz="1050" dirty="0" smtClean="0">
                          <a:effectLst/>
                          <a:latin typeface="Times New Roman"/>
                          <a:ea typeface="Times New Roman"/>
                        </a:rPr>
                        <a:t>идентичность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593"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6. </a:t>
                      </a:r>
                      <a:r>
                        <a:rPr lang="ru-RU" sz="700" dirty="0" err="1">
                          <a:effectLst/>
                          <a:latin typeface="Times New Roman"/>
                          <a:ea typeface="Times New Roman"/>
                        </a:rPr>
                        <a:t>Характероло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700" dirty="0" err="1">
                          <a:effectLst/>
                          <a:latin typeface="Times New Roman"/>
                          <a:ea typeface="Times New Roman"/>
                        </a:rPr>
                        <a:t>гические</a:t>
                      </a:r>
                      <a:r>
                        <a:rPr lang="ru-RU" sz="700" dirty="0">
                          <a:effectLst/>
                          <a:latin typeface="Times New Roman"/>
                          <a:ea typeface="Times New Roman"/>
                        </a:rPr>
                        <a:t> особенности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акцентированные черты характера, агрессивность, ценностные ориентировки, </a:t>
                      </a:r>
                      <a:r>
                        <a:rPr lang="ru-RU" sz="1050" dirty="0" err="1">
                          <a:effectLst/>
                          <a:latin typeface="Times New Roman"/>
                          <a:ea typeface="Times New Roman"/>
                        </a:rPr>
                        <a:t>сформированность</a:t>
                      </a: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 регуляторных функций (произвольность, самоконтроль</a:t>
                      </a:r>
                      <a:r>
                        <a:rPr lang="ru-RU" sz="1050" dirty="0" smtClean="0">
                          <a:effectLst/>
                          <a:latin typeface="Times New Roman"/>
                          <a:ea typeface="Times New Roman"/>
                        </a:rPr>
                        <a:t>)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363">
                <a:tc rowSpan="4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7. Поведение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активность - пассивность, общение - уклонение от общения, организованность - хаотичность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3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поведение в психологически значимых ситуациях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8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поведение по отношению к воспитательным средствам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поведение в основной деятельности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16">
                <a:tc rowSpan="3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Times New Roman"/>
                        </a:rPr>
                        <a:t>8. Общение</a:t>
                      </a:r>
                      <a:endParaRPr lang="ru-RU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тип общения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особенности межличностного взаимодействия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21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50" dirty="0">
                          <a:effectLst/>
                          <a:latin typeface="Times New Roman"/>
                          <a:ea typeface="Times New Roman"/>
                        </a:rPr>
                        <a:t>коммуникативные и организаторские способности</a:t>
                      </a: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32877" marR="328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9467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конце третьей четверти школьный психолого-медико-педагогический консилиум обсуждает результаты коррекционно-развивающего обучения каждого ребенка на основании динамического наблюдения и принимается решение о продолжении обучения в условиях класса КРО. На детей, выводимых из классов КРО, составляется итоговое заключение. В случае несогласия родителей (законных представителей) с решением консилиума о выводе ребенка в другую образовательную систему, ребенок направляется консилиумом на муниципальную (окружную, городскую) психолого-медико-педагогическую консультацию для подтверждения или уточнения рекомендаций.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ситуации выведения ребенка в другую образовательную систему оформляется расширенная выписка из карты развития, в которой в краткой форме отмечаются заключения всех специалистов, проводивших консультирование, включая педагогическую характеристику, результаты внеурочной коррекционной работы с ребенком, итоговое заключение консилиума школы.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Выписка выдается родителям по специальному запросу из того образовательного учреждения, в котором будет обучаться ребенок.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715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274638"/>
            <a:ext cx="8496944" cy="3154362"/>
          </a:xfrm>
        </p:spPr>
        <p:txBody>
          <a:bodyPr/>
          <a:lstStyle/>
          <a:p>
            <a:pPr algn="l"/>
            <a:r>
              <a:rPr lang="ru-RU" alt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 частью 1 п.12 статья 8 Федерального закона «Об образовании в Россий Федерации» от 29 декабря 2012г №273 к полномочиям Государственной власти относится: организация психолого-педагогической, медицинской и социальной помощи обучающимся, испытывающим трудности в освоении общеобразовательных программ.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3501008"/>
            <a:ext cx="8435280" cy="2625155"/>
          </a:xfrm>
        </p:spPr>
        <p:txBody>
          <a:bodyPr/>
          <a:lstStyle/>
          <a:p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Одной из форм такой помощи является школьный психолого-медико-педагогический консилиум. Его цель – создание системы психолого-медико-педагогического сопровождения детей с ограниченными возможностями здоровья в условиях общеобразовательной школы</a:t>
            </a:r>
            <a:r>
              <a:rPr lang="ru-RU" altLang="ru-RU" sz="2800" dirty="0" smtClean="0"/>
              <a:t>. </a:t>
            </a:r>
            <a:endParaRPr lang="ru-RU" alt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аправления работы: 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консультативное; </a:t>
            </a:r>
          </a:p>
          <a:p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коррекционно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развивающее;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просветительское;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профилактическое;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 – методическое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048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720080"/>
          </a:xfrm>
        </p:spPr>
        <p:txBody>
          <a:bodyPr/>
          <a:lstStyle/>
          <a:p>
            <a:r>
              <a:rPr lang="ru-RU" sz="2800" dirty="0" smtClean="0">
                <a:solidFill>
                  <a:schemeClr val="tx1"/>
                </a:solidFill>
              </a:rPr>
              <a:t>1. </a:t>
            </a:r>
            <a:r>
              <a:rPr lang="ru-RU" sz="2800" dirty="0" err="1" smtClean="0">
                <a:solidFill>
                  <a:schemeClr val="tx1"/>
                </a:solidFill>
              </a:rPr>
              <a:t>Диагностико</a:t>
            </a:r>
            <a:r>
              <a:rPr lang="ru-RU" sz="2800" dirty="0" smtClean="0">
                <a:solidFill>
                  <a:schemeClr val="tx1"/>
                </a:solidFill>
              </a:rPr>
              <a:t> – консультативный этап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endParaRPr lang="ru-RU" sz="1400" dirty="0" smtClean="0"/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Классные руководители образовательного учреждения, на основании наблюдения за развитием ребенка выявляют из числа обучающихся детей испытывающих трудности в усвоении программы общеобразовательной школы.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Проводят беседу с родителями (законными представителями) о необходимости обследования ребенка на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получают письменное согласие родителей (законных представителей) на предмет обследования ребенка. В случае несогласия родителей (законных представителей) проводят с ними просветительскую, разъяснительную работу по созданию адекватного понимания проблемы в развитии ребенка.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случае согласия родителей (законных представителей) на обследование ребенка классный руководитель подает заявку председателю школьного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с просьбой на обследование ребенка специалистами школьного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(учитель-логопед, педагог-психолог, социальный педагог) и готовит на ребенка пакет документов (педагогическая характеристика , педагогическое представление, образцы письменных работ учащегося, заявление родителей (законных представителей), сведения об успеваемости ребенка и сведения о количестве пропущенных уроков 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	Обследование ребенка проводится каждым специалистом школьного 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индивидуально. Результаты обследования заносятся в представления педагога-психолога , учителя-логопеда. В них же специалисты школьного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дают рекомендации по определению дальнейших направлений работы с данным учащимся.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	Классный руководитель запрашивает у медицинского работника школы краткие анамнестические данные об истории развития ребенка, начиная с раннего детства и до настоящего времени (в свободной форме).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344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на данном этапе является многоуровневая диагностика учащихся специалистами с целью определения уровня развития каждого ребёнка: дефектологом (учебная и познавательная деятельность); логопедом (речевая деятельность); психологом (познавательная деятельность и эмоционально – личностное развитие). По результатам диагностики каждый специалист заполняет представление на учащегося.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проводится повторная консультативная встреча с родителями и учителем, на которой до их сведения доводиться результаты диагностики, разъясняются этапы коррекционной программы,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происходот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включение родителей и учителя в реализацию индивидуальных коррекционных программ.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253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sz="3600" dirty="0" err="1">
                <a:solidFill>
                  <a:schemeClr val="tx1"/>
                </a:solidFill>
              </a:rPr>
              <a:t>К</a:t>
            </a:r>
            <a:r>
              <a:rPr lang="ru-RU" sz="3600" dirty="0" err="1" smtClean="0">
                <a:solidFill>
                  <a:schemeClr val="tx1"/>
                </a:solidFill>
              </a:rPr>
              <a:t>оррекционно</a:t>
            </a:r>
            <a:r>
              <a:rPr lang="ru-RU" sz="3600" dirty="0" smtClean="0">
                <a:solidFill>
                  <a:schemeClr val="tx1"/>
                </a:solidFill>
              </a:rPr>
              <a:t> - развивающее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того как все необходимы  документы на ребенка будут собраны, председатель 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назначает дату проведения заседания школьного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данное заседание приглашаются члены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медицинский работник школы, учителя-предметники, родители (законные представители) ребенка, сам ребенок.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Члены школьного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заслушивают классного руководителя, учителей, педагога-психолога, учителя-логопеда, социального педагога, медицинского работника. Проводится собеседование с родителями (законными представителями) учащегося с целью выяснения условий и характера его семейного воспитания, позиции родителей. Проводится беседа с учащимся.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школьного 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заводит «Карту развития ребенка»  куда заносятся все сведения о ребенке, прилагаются документы предоставленные классным руководителем, специалистами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заявление родителей (законных представителей). Данная карта должна заполняться в конце каждой четверти (для педагогов), и в конце каждого курса коррекционно-развивающих занятий специалистов ОУ с описанием наблюдаемой динамики. «Карта развития ребенка» хранится у председателя школьного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46012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/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проведенного заседания школьного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заводится протокол . Делается выписка из заседания школьного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каждого учащегося отдельно.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ребенок направляется на районную ПМПК для определения образовательного маршрута, то сначала родителям (законным представителям) рекомендуется пройти врача – психиатра, получить у него заключение и представить его специалистам районной ПМПК. На прием к врачу-психиатру необходимо предоставить педагогическую характеристику на ребенка, его письменные работы по русскому языку и математике.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назначенный по утвержденному графику день, ребенок вместе с родителями (законными представителями) и в сопровождении представителя школьного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предоставляет пакет документов на ребенка специалистам районной ПМПК, приглашается для обследования в районную ПМПК. Родители должны иметь при себе документ, удостоверяющий их личность, медицинскую карту ребенка из поликлиники. 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результатам проведенного обследования председателю школьного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выдается выписка из протокола заседания ПМПК, которая хранится в личном деле учащегося и в «Карте развития ребенка».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9715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2800" dirty="0" err="1" smtClean="0">
                <a:solidFill>
                  <a:schemeClr val="tx1"/>
                </a:solidFill>
              </a:rPr>
              <a:t>Коррекционно</a:t>
            </a:r>
            <a:r>
              <a:rPr lang="ru-RU" sz="2800" dirty="0" smtClean="0">
                <a:solidFill>
                  <a:schemeClr val="tx1"/>
                </a:solidFill>
              </a:rPr>
              <a:t> – развивающий этап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Усилия специалистов направлены на  коррекционную работу с эмоционально-волевой сферой, с познавательной сферой ребёнка, на формирование базовых учебных умений и  навыков, коррекцию речевых нарушений.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Индивидуальные и групповые коррекционные занятия с логопедом, дефектологом. 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3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Контрольный этап</a:t>
            </a:r>
            <a:br>
              <a:rPr lang="ru-RU" sz="3200" dirty="0" smtClean="0">
                <a:solidFill>
                  <a:schemeClr val="tx1"/>
                </a:solidFill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текущей диагностики и промежуточного консилиума. На промежуточном консилиуме обсуждается динамика развития наиболее сложных детей,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коррегируются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программы, принимается решение об изменении формы работы (например, не групповая, а индивидуальная), решается вопрос об адекватных формах обучения в школе.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Далее следует продолжение занятий по коррекционным программам с учетом внесённых изменений, проводится консультативная работа с родителями и педагогами.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390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10146"/>
          </a:xfrm>
        </p:spPr>
        <p:txBody>
          <a:bodyPr/>
          <a:lstStyle/>
          <a:p>
            <a:r>
              <a:rPr lang="ru-RU" dirty="0" smtClean="0"/>
              <a:t>	</a:t>
            </a:r>
            <a:r>
              <a:rPr lang="ru-RU" sz="2800" dirty="0" smtClean="0">
                <a:solidFill>
                  <a:schemeClr val="tx1"/>
                </a:solidFill>
              </a:rPr>
              <a:t>Итоговый этап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года проводится завершающий консилиум, где обсуждается выполнение задач учебного года, планируется дальнейшая работа. Любая работа специалистов осуществляется при постоянном взаимодействии с учителем и родителями. Формы взаимодействия: теоретические и практические семинары, индивидуальные консультации, составление рекомендаций, оформление информационных стендов, лектории. 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в общеобразовательной школе специалистами осуществляется сопровождение обучения детей классов КРО, которое подразумевает включение деятельности того специалиста, в помощи которого нуждается ребёнок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90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lvl="0"/>
            <a:r>
              <a:rPr lang="ru-RU" sz="1800" dirty="0">
                <a:solidFill>
                  <a:srgbClr val="000000"/>
                </a:solidFill>
              </a:rPr>
              <a:t>В тех случаях, когда педагоги и специалисты школьного </a:t>
            </a:r>
            <a:r>
              <a:rPr lang="ru-RU" sz="1800" dirty="0" err="1">
                <a:solidFill>
                  <a:srgbClr val="000000"/>
                </a:solidFill>
              </a:rPr>
              <a:t>ПМПКа</a:t>
            </a:r>
            <a:r>
              <a:rPr lang="ru-RU" sz="1800" dirty="0">
                <a:solidFill>
                  <a:srgbClr val="000000"/>
                </a:solidFill>
              </a:rPr>
              <a:t> затрудняются своими силами решить вопросы, связанные с поведением, неуспеваемостью и иными проблемами детей, их направляют в городские, окружные и межрайонные ПМПК для уточнения психофизического состояния и определения места дальнейшего обучения и воспитания.</a:t>
            </a:r>
          </a:p>
          <a:p>
            <a:pPr lvl="0"/>
            <a:r>
              <a:rPr lang="ru-RU" sz="1800" u="sng" dirty="0">
                <a:solidFill>
                  <a:srgbClr val="000000"/>
                </a:solidFill>
              </a:rPr>
              <a:t>При этом на ребенка оформляются следующие документы: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свидетельство о рождении (предъявляется);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подробная выписка из истории развития с заключениями врачей (педиатра, невропатолога, отоларинголога, офтальмолога, ортопеда);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педагогическая характеристика, отражающая подробный анализ развития с указанием педагогической помощи и ее эффективности;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письменные работы, рисунки, раскрывающие динамику развития ребенка;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</a:rPr>
              <a:t> заключение психолого-медико-педагогического консилиума.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437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/>
              <a:t>Письмо Министерства образования Российской </a:t>
            </a:r>
            <a:r>
              <a:rPr lang="ru-RU" sz="1800" dirty="0" smtClean="0"/>
              <a:t>Федерации  от </a:t>
            </a:r>
            <a:r>
              <a:rPr lang="ru-RU" sz="1800" dirty="0"/>
              <a:t>27.03.2000 № </a:t>
            </a:r>
            <a:r>
              <a:rPr lang="ru-RU" sz="1800" dirty="0" smtClean="0"/>
              <a:t>27/901-6  «О </a:t>
            </a:r>
            <a:r>
              <a:rPr lang="ru-RU" sz="1800" dirty="0"/>
              <a:t>психолого-медико-педагогическом консилиуме (</a:t>
            </a:r>
            <a:r>
              <a:rPr lang="ru-RU" sz="1800" dirty="0" err="1"/>
              <a:t>ПМПк</a:t>
            </a:r>
            <a:r>
              <a:rPr lang="ru-RU" sz="1800" dirty="0"/>
              <a:t>) образовательного </a:t>
            </a:r>
            <a:r>
              <a:rPr lang="ru-RU" sz="1800" dirty="0" smtClean="0"/>
              <a:t>учреждения</a:t>
            </a:r>
          </a:p>
          <a:p>
            <a:r>
              <a:rPr lang="ru-RU" sz="1800" dirty="0" err="1" smtClean="0"/>
              <a:t>Минобрнауки</a:t>
            </a:r>
            <a:r>
              <a:rPr lang="ru-RU" sz="1800" dirty="0" smtClean="0"/>
              <a:t> России 10.02 2015</a:t>
            </a:r>
          </a:p>
          <a:p>
            <a:pPr marL="0" indent="0">
              <a:buNone/>
            </a:pPr>
            <a:r>
              <a:rPr lang="ru-RU" sz="1800" dirty="0" smtClean="0"/>
              <a:t>«О совершенствовании деятельности центров </a:t>
            </a:r>
            <a:r>
              <a:rPr lang="ru-RU" sz="1800" dirty="0"/>
              <a:t>психолого-педагогической медицинской и социальной </a:t>
            </a:r>
            <a:r>
              <a:rPr lang="ru-RU" sz="1800" dirty="0" smtClean="0"/>
              <a:t>помощи»</a:t>
            </a:r>
          </a:p>
          <a:p>
            <a:pPr marL="0" indent="0">
              <a:buNone/>
            </a:pPr>
            <a:r>
              <a:rPr lang="ru-RU" sz="1800" dirty="0" smtClean="0"/>
              <a:t>- </a:t>
            </a:r>
            <a:r>
              <a:rPr lang="ru-RU" sz="1800" dirty="0" err="1" smtClean="0"/>
              <a:t>Минобрнауки</a:t>
            </a:r>
            <a:r>
              <a:rPr lang="ru-RU" sz="1800" dirty="0" smtClean="0"/>
              <a:t> России 23.05.2016 «О совершенствовании деятельности психолого-медико-педагогических комиссий».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- Рабочая </a:t>
            </a:r>
            <a:r>
              <a:rPr lang="ru-RU" sz="1800" dirty="0"/>
              <a:t>книга </a:t>
            </a:r>
            <a:r>
              <a:rPr lang="ru-RU" sz="1800" dirty="0" err="1"/>
              <a:t>психолого</a:t>
            </a:r>
            <a:r>
              <a:rPr lang="ru-RU" sz="1800" dirty="0"/>
              <a:t> - </a:t>
            </a:r>
            <a:r>
              <a:rPr lang="ru-RU" sz="1800" dirty="0" err="1"/>
              <a:t>медико</a:t>
            </a:r>
            <a:r>
              <a:rPr lang="ru-RU" sz="1800" dirty="0"/>
              <a:t> –педагогического Консилиума</a:t>
            </a:r>
          </a:p>
          <a:p>
            <a:pPr marL="0" indent="0">
              <a:buNone/>
            </a:pPr>
            <a:r>
              <a:rPr lang="ru-RU" sz="1800" dirty="0"/>
              <a:t>методическое пособие и рабочие </a:t>
            </a:r>
            <a:r>
              <a:rPr lang="ru-RU" sz="1800" dirty="0" smtClean="0"/>
              <a:t>материалы для </a:t>
            </a:r>
            <a:r>
              <a:rPr lang="ru-RU" sz="1800" dirty="0"/>
              <a:t>деятельности </a:t>
            </a:r>
            <a:r>
              <a:rPr lang="ru-RU" sz="1800" dirty="0" smtClean="0"/>
              <a:t>психолого-медико-педагогических </a:t>
            </a:r>
            <a:r>
              <a:rPr lang="ru-RU" sz="1800" dirty="0"/>
              <a:t>консилиумов </a:t>
            </a:r>
            <a:r>
              <a:rPr lang="ru-RU" sz="1800" dirty="0" smtClean="0"/>
              <a:t> и консультаций .    Москва 2000</a:t>
            </a:r>
          </a:p>
          <a:p>
            <a:pPr marL="0" indent="0">
              <a:buNone/>
            </a:pPr>
            <a:r>
              <a:rPr lang="ru-RU" sz="1800" dirty="0"/>
              <a:t>- Галина </a:t>
            </a:r>
            <a:r>
              <a:rPr lang="ru-RU" sz="1800" dirty="0" smtClean="0"/>
              <a:t>ГРИБАНОВА, «ПСИХОЛОГО-МЕДИКО-ПЕДАГОГИЧЕСКАЯ </a:t>
            </a:r>
            <a:r>
              <a:rPr lang="ru-RU" sz="1800" smtClean="0"/>
              <a:t>КОМИССИЯ»</a:t>
            </a:r>
            <a:r>
              <a:rPr lang="ru-RU" sz="1800" smtClean="0"/>
              <a:t> </a:t>
            </a:r>
            <a:r>
              <a:rPr lang="ru-RU" sz="1800" smtClean="0"/>
              <a:t>  Методические </a:t>
            </a:r>
            <a:r>
              <a:rPr lang="ru-RU" sz="1800" dirty="0"/>
              <a:t>рекомендации </a:t>
            </a:r>
            <a:r>
              <a:rPr lang="ru-RU" sz="1800" dirty="0" smtClean="0"/>
              <a:t>  по </a:t>
            </a:r>
            <a:r>
              <a:rPr lang="ru-RU" sz="1800" dirty="0"/>
              <a:t>организации деятельности</a:t>
            </a:r>
          </a:p>
          <a:p>
            <a:pPr marL="0" indent="0"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4214540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648072"/>
          </a:xfrm>
        </p:spPr>
        <p:txBody>
          <a:bodyPr/>
          <a:lstStyle/>
          <a:p>
            <a:r>
              <a:rPr lang="ru-RU" sz="2400" dirty="0" smtClean="0">
                <a:solidFill>
                  <a:schemeClr val="tx1"/>
                </a:solidFill>
              </a:rPr>
              <a:t>Основные направления деятельности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620688"/>
            <a:ext cx="8568952" cy="5904656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и проведение комплексного изучения личности ребенка с использованием диагностических методик психологического, педагогического, клинического обследования;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-выявление уровня и особенностей развития ребенка;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-системная оценка этапов возрастного развития;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-разработка индивидуальных коррекционно-образовательных программ, выбор образовательного маршрута для каждого ученика с ограниченными возможностями здоровья;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-отслеживание результативности психолого-медико-педагогического сопровождения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и ожидаемые результаты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-составление программы индивидуального развития, где зафиксированы коллективные обоснованные рекомендации по главным направлениям работы с учащимся;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стратегии и тактики сопровождения развития ребенка в условиях школы;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-профилактика физических, интеллектуальных и психологических нагрузок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-консультативная помощь семье в вопросах коррекционно-развивающего воспитания и обучения;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-снижение числа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дезадаптивных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состояний учащихся.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52528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930226"/>
          </a:xfrm>
        </p:spPr>
        <p:txBody>
          <a:bodyPr/>
          <a:lstStyle/>
          <a:p>
            <a:pPr algn="l"/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может быть создан на базе образовательного учреждения  приказом руководителя образовательного учреждения при наличии соответствующих специалистов. Общее руководство </a:t>
            </a:r>
            <a:r>
              <a:rPr lang="ru-RU" sz="2000" b="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возлагается на руководителя образовательного учреждения.</a:t>
            </a:r>
            <a:br>
              <a:rPr lang="ru-RU" sz="2000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/>
          <a:lstStyle/>
          <a:p>
            <a:pPr lvl="0"/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Возглавляет ПМПК и руководит всей ее работой, завуч, психолог или педагог имеющий дефектологическое образование. В его обязанности входит организация коллегиальной работы; оснащение ПМПК необходимым оборудованием; осуществление связи с учреждениями и органами образования, здравоохранения, социальной защиты населения; планирование работы ПМПК и ее кадровое обеспечение.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37211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штатный состав ПМПК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289451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аместитель директора по учебно-воспитательной работе (председатель Консилиума),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чителя с большим опытом работы,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читель-логопед (или учитель-дефектолог), </a:t>
            </a:r>
          </a:p>
          <a:p>
            <a:pPr marL="0"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етский психолог, </a:t>
            </a:r>
          </a:p>
          <a:p>
            <a:pPr marL="0" indent="0">
              <a:buNone/>
            </a:pP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Вач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(педиатр, невролог или детский психиатр). 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отсутствии специалистов они привлекаются к работе Консилиума на договорной основе.</a:t>
            </a:r>
          </a:p>
          <a:p>
            <a:pPr mar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Специалисты, включенные в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выполняют работу в рамках основного рабочего времени, составляя индивидуальный план работы в соответствии с реальным запросом на обследование детей с отклонениями в развитии. Специалистам может быть установлена доплата за увеличение объема работ, размер которой в соответствии со ст. ст. 32 и 54 Закона Российской Федерации «Об образовании» определяется образовательным учреждением самостоятельно. С этой целью необходимые ассигнования для оплаты труда специалистов за работу в составе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следует планировать заблаговременно.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181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</a:rPr>
              <a:t>Документация </a:t>
            </a:r>
            <a:r>
              <a:rPr lang="ru-RU" sz="3200" dirty="0" err="1" smtClean="0">
                <a:solidFill>
                  <a:schemeClr val="tx1"/>
                </a:solidFill>
              </a:rPr>
              <a:t>ПМПКа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руководителя образовательного учреждения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создании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ПМПКа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Положение психолого-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медико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педагогической комиссии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и науки РФ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«Об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утверждении Положения о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психолого-медико-педагогической комиссии» от 20 сентября 2013 г.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1082 )</a:t>
            </a:r>
          </a:p>
          <a:p>
            <a:pPr lvl="0">
              <a:spcBef>
                <a:spcPct val="0"/>
              </a:spcBef>
              <a:buClrTx/>
              <a:buAutoNum type="arabicPeriod" startAt="3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Протоколы заседаний консилиума.</a:t>
            </a:r>
            <a:r>
              <a:rPr lang="ru-RU" sz="2000" b="1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spcBef>
                <a:spcPct val="0"/>
              </a:spcBef>
              <a:buClrTx/>
              <a:buAutoNum type="arabicPeriod" startAt="3"/>
            </a:pPr>
            <a:r>
              <a:rPr lang="ru-RU" sz="2000" b="1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</a:t>
            </a:r>
            <a:r>
              <a:rPr lang="ru-RU" sz="20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записи и учёта детей, прошедших обследование специалистов консилиума;</a:t>
            </a:r>
          </a:p>
          <a:p>
            <a:pPr marL="0" lvl="0" indent="0">
              <a:spcBef>
                <a:spcPct val="0"/>
              </a:spcBef>
              <a:buClrTx/>
              <a:buNone/>
            </a:pPr>
            <a:r>
              <a:rPr lang="ru-RU" sz="2000" b="1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000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r>
              <a:rPr lang="ru-RU" sz="2000" b="1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регистрации заключений и рекомендаций специалистов и коллегиального заключения и рекомендаций </a:t>
            </a:r>
            <a:r>
              <a:rPr lang="ru-RU" sz="2000" b="1" kern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2000" b="1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>
              <a:spcBef>
                <a:spcPct val="0"/>
              </a:spcBef>
              <a:buClrTx/>
              <a:buFont typeface="+mj-lt"/>
              <a:buAutoNum type="arabicPeriod"/>
            </a:pPr>
            <a:r>
              <a:rPr lang="ru-RU" sz="2000" b="1" kern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Карта </a:t>
            </a:r>
            <a:r>
              <a:rPr lang="ru-RU" sz="2000" b="1" kern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(папка) развития обучающегося (воспитанника).</a:t>
            </a:r>
          </a:p>
          <a:p>
            <a:pPr lvl="0"/>
            <a:endParaRPr lang="ru-RU" sz="2000" b="1" dirty="0">
              <a:solidFill>
                <a:srgbClr val="00000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281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1600" dirty="0">
                <a:solidFill>
                  <a:srgbClr val="000000"/>
                </a:solidFill>
                <a:ea typeface="+mn-ea"/>
                <a:cs typeface="+mn-cs"/>
              </a:rPr>
              <a:t>ФОРМА ПРОТОКОЛА </a:t>
            </a:r>
            <a:r>
              <a:rPr lang="ru-RU" sz="1600" dirty="0" smtClean="0">
                <a:solidFill>
                  <a:srgbClr val="000000"/>
                </a:solidFill>
                <a:ea typeface="+mn-ea"/>
                <a:cs typeface="+mn-cs"/>
              </a:rPr>
              <a:t>ЗАСЕДАНИЙ школьного </a:t>
            </a:r>
            <a:r>
              <a:rPr lang="ru-RU" sz="1600" dirty="0">
                <a:solidFill>
                  <a:srgbClr val="000000"/>
                </a:solidFill>
                <a:ea typeface="+mn-ea"/>
                <a:cs typeface="+mn-cs"/>
              </a:rPr>
              <a:t>ПМП-консилиума</a:t>
            </a:r>
            <a:br>
              <a:rPr lang="ru-RU" sz="1600" dirty="0">
                <a:solidFill>
                  <a:srgbClr val="000000"/>
                </a:solidFill>
                <a:ea typeface="+mn-ea"/>
                <a:cs typeface="+mn-cs"/>
              </a:rPr>
            </a:br>
            <a:r>
              <a:rPr lang="ru-RU" sz="1600" dirty="0">
                <a:solidFill>
                  <a:srgbClr val="000000"/>
                </a:solidFill>
                <a:ea typeface="+mn-ea"/>
                <a:cs typeface="+mn-cs"/>
              </a:rPr>
              <a:t>(образец заполнения)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124744"/>
            <a:ext cx="8229600" cy="4886003"/>
          </a:xfrm>
        </p:spPr>
        <p:txBody>
          <a:bodyPr/>
          <a:lstStyle/>
          <a:p>
            <a:pPr marL="0" lvl="0" indent="0">
              <a:buNone/>
            </a:pP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	»	200	г.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ПРИСУТСТВОВАЛИ: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	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Ф.И.О.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Соц. педагог	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	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Логопед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Мед. работник	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Преподаватели	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ПОВЕСТКА ДНЯ: Определение дальнейшего маршрута обучения учащихся_______ класса, испытывающих трудности при усвоении программы общеобразовательной школы: (далее Ф.И.О. учащихся)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СЛУШАЛИ: (Классного руководителя, педагога-психолога, учителя-логопеда, соц. педагога, мед. работника, учителей-предметников. Кратко их выступление                                                                                                                                                                           РЕШЕНИЕ КОНСИЛИУМА: Направить учащихся ___ класса (Ф.И.О.) на районную ПМПК с целью определения формы обучения и маршрута индивидуального развития.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Председатель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endParaRPr 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Секретарь</a:t>
            </a:r>
          </a:p>
          <a:p>
            <a:pPr marL="0" lvl="0" indent="0">
              <a:buNone/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М.П.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770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Заседания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подразделяются на плановые и внеплановые и проводятся под руководством председателя.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Периодичность проведения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определяется реальным запросом образовательного учреждения на комплексное, всестороннее обсуждение проблем детей с отклонениями в развитии и/или состояниями декомпенсации; плановые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проводятся не реже одного раза в квартал.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заседании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ведущий специалист, а также все специалисты, участвовавшие в обследовании и/или коррекционной работе с ребенком, представляют заключения на ребенка и рекомендации.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Коллегиальное заключение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содержит обобщенную характеристику структуры психофизического развития ребенка (без указания диагноза) и программу специальной (коррекционной) помощи, обобщающую рекомендации специалистов; подписывается председателем и всеми членами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Заключения специалистов, коллегиальное заключение </a:t>
            </a:r>
            <a:r>
              <a:rPr lang="ru-RU" sz="1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ПМПк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доводятся до сведения родителей (законных представителей) в доступной для понимания форме, предложенные рекомендации реализуются только с их согласия.</a:t>
            </a:r>
          </a:p>
          <a:p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47525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229600" cy="1143000"/>
          </a:xfrm>
        </p:spPr>
        <p:txBody>
          <a:bodyPr/>
          <a:lstStyle/>
          <a:p>
            <a:pPr marL="342900" lvl="0" indent="-342900"/>
            <a:r>
              <a:rPr lang="ru-RU" sz="18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Журнал записи и учёта детей, прошедших обследование специалистов </a:t>
            </a:r>
            <a:r>
              <a:rPr lang="ru-RU" sz="1800" kern="1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консилиума; </a:t>
            </a:r>
            <a:r>
              <a:rPr lang="ru-RU" sz="18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sz="18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ru-RU" sz="18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ЖУРНАЛ </a:t>
            </a:r>
            <a:r>
              <a:rPr lang="ru-RU" sz="1800" kern="1200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УЧЕТА ДЕТЕЙ, ПРОШЕДШИХ </a:t>
            </a:r>
            <a:r>
              <a:rPr lang="ru-RU" sz="18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ПМПК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23486650"/>
              </p:ext>
            </p:extLst>
          </p:nvPr>
        </p:nvGraphicFramePr>
        <p:xfrm>
          <a:off x="827584" y="1556792"/>
          <a:ext cx="7776865" cy="1440160"/>
        </p:xfrm>
        <a:graphic>
          <a:graphicData uri="http://schemas.openxmlformats.org/drawingml/2006/table">
            <a:tbl>
              <a:tblPr firstRow="1" firstCol="1" bandRow="1"/>
              <a:tblGrid>
                <a:gridCol w="381411"/>
                <a:gridCol w="810795"/>
                <a:gridCol w="1088400"/>
                <a:gridCol w="1141088"/>
                <a:gridCol w="1114351"/>
                <a:gridCol w="1013690"/>
                <a:gridCol w="1001107"/>
                <a:gridCol w="1226023"/>
              </a:tblGrid>
              <a:tr h="12269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п/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Дата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обраще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Инициатор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обращения,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контактный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телефон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ФИО, дата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рождения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ребенка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Место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фактичес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прожива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ния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Уровень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образова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Причина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обращен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ия 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ПМПК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Предвар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 err="1">
                          <a:effectLst/>
                          <a:latin typeface="Calibri"/>
                          <a:ea typeface="Calibri"/>
                          <a:cs typeface="Times New Roman"/>
                        </a:rPr>
                        <a:t>ительная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дата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приема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ПМПК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31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,Bold"/>
                          <a:ea typeface="Calibri"/>
                          <a:cs typeface="Times New Roman,Bold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2345314"/>
              </p:ext>
            </p:extLst>
          </p:nvPr>
        </p:nvGraphicFramePr>
        <p:xfrm>
          <a:off x="755576" y="3645024"/>
          <a:ext cx="7992882" cy="1927860"/>
        </p:xfrm>
        <a:graphic>
          <a:graphicData uri="http://schemas.openxmlformats.org/drawingml/2006/table">
            <a:tbl>
              <a:tblPr firstRow="1" firstCol="1" bandRow="1"/>
              <a:tblGrid>
                <a:gridCol w="307930"/>
                <a:gridCol w="660166"/>
                <a:gridCol w="467433"/>
                <a:gridCol w="717026"/>
                <a:gridCol w="819669"/>
                <a:gridCol w="922313"/>
                <a:gridCol w="819669"/>
                <a:gridCol w="921574"/>
                <a:gridCol w="819669"/>
                <a:gridCol w="717764"/>
                <a:gridCol w="819669"/>
              </a:tblGrid>
              <a:tr h="19221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№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ФИО ребенка, дата рождения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Адрес фактического проживания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Дата прохождения ПМПК, номер заключения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Дата, номер предыдущего заключения ПМПК (при повторном обращении)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Образовательная организация, группа/класс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Заключение врача, дата выдачи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Коллегиальное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заключение ПМПК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Срок действия заключения ПМПК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Подпись родителей (законных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представителей),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Рекомендованная образовательная программа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986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27">
  <a:themeElements>
    <a:clrScheme name="Presentation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tion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tion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tion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Презентация27</Template>
  <TotalTime>655</TotalTime>
  <Words>3140</Words>
  <Application>Microsoft Office PowerPoint</Application>
  <PresentationFormat>Экран (4:3)</PresentationFormat>
  <Paragraphs>387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Презентация27</vt:lpstr>
      <vt:lpstr>Муниципальное  казенное общеобразовательное учреждение «Средняя общеобразовательная школа № 1» г.Нефтекумска </vt:lpstr>
      <vt:lpstr>В соответствии с частью 1 п.12 статья 8 Федерального закона «Об образовании в Россий Федерации» от 29 декабря 2012г №273 к полномочиям Государственной власти относится: организация психолого-педагогической, медицинской и социальной помощи обучающимся, испытывающим трудности в освоении общеобразовательных программ.</vt:lpstr>
      <vt:lpstr>Основные направления деятельности </vt:lpstr>
      <vt:lpstr>ПМПк может быть создан на базе образовательного учреждения  приказом руководителя образовательного учреждения при наличии соответствующих специалистов. Общее руководство ПМПк возлагается на руководителя образовательного учреждения. </vt:lpstr>
      <vt:lpstr>штатный состав ПМПК </vt:lpstr>
      <vt:lpstr>Документация ПМПКа</vt:lpstr>
      <vt:lpstr>ФОРМА ПРОТОКОЛА ЗАСЕДАНИЙ школьного ПМП-консилиума (образец заполнения)</vt:lpstr>
      <vt:lpstr>Презентация PowerPoint</vt:lpstr>
      <vt:lpstr>Журнал записи и учёта детей, прошедших обследование специалистов консилиума;  ЖУРНАЛ УЧЕТА ДЕТЕЙ, ПРОШЕДШИХ ПМПК</vt:lpstr>
      <vt:lpstr>Презентация PowerPoint</vt:lpstr>
      <vt:lpstr>Примерные формы документации узких специалистов.  (карта абучающегося)</vt:lpstr>
      <vt:lpstr>Социальная карта</vt:lpstr>
      <vt:lpstr>Показатели развития ребенка, выносимые для обсуждения консилиума  </vt:lpstr>
      <vt:lpstr>Презентация PowerPoint</vt:lpstr>
      <vt:lpstr>Презентация PowerPoint</vt:lpstr>
      <vt:lpstr>Педагогическое представление для отслеживания динамики развития</vt:lpstr>
      <vt:lpstr>Карта динамики  речевого развития</vt:lpstr>
      <vt:lpstr>Психологическое представление для отслеживания динамики развития ученика (цы) ___ кл, МОУ СОШ №  Заполняется психологом ОУ, в 3-5 колонках указывается вид динамики: положительная динамика, отсутствие динамики, отрицательная динамика</vt:lpstr>
      <vt:lpstr>Презентация PowerPoint</vt:lpstr>
      <vt:lpstr>Направления работы: </vt:lpstr>
      <vt:lpstr>1. Диагностико – консультативный этап</vt:lpstr>
      <vt:lpstr>Презентация PowerPoint</vt:lpstr>
      <vt:lpstr>Коррекционно - развивающее </vt:lpstr>
      <vt:lpstr>Презентация PowerPoint</vt:lpstr>
      <vt:lpstr>Коррекционно – развивающий этап</vt:lpstr>
      <vt:lpstr>Контрольный этап </vt:lpstr>
      <vt:lpstr> Итоговый этап </vt:lpstr>
      <vt:lpstr>Презентация PowerPoint</vt:lpstr>
      <vt:lpstr>Источники.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38</cp:revision>
  <dcterms:created xsi:type="dcterms:W3CDTF">2018-03-20T12:45:57Z</dcterms:created>
  <dcterms:modified xsi:type="dcterms:W3CDTF">2018-03-25T18:18:01Z</dcterms:modified>
</cp:coreProperties>
</file>