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57" r:id="rId2"/>
    <p:sldId id="258" r:id="rId3"/>
    <p:sldId id="276" r:id="rId4"/>
    <p:sldId id="277" r:id="rId5"/>
    <p:sldId id="278" r:id="rId6"/>
    <p:sldId id="288" r:id="rId7"/>
    <p:sldId id="274" r:id="rId8"/>
    <p:sldId id="273" r:id="rId9"/>
    <p:sldId id="289" r:id="rId10"/>
    <p:sldId id="271" r:id="rId11"/>
    <p:sldId id="272" r:id="rId12"/>
    <p:sldId id="275" r:id="rId13"/>
    <p:sldId id="290" r:id="rId14"/>
    <p:sldId id="291" r:id="rId15"/>
    <p:sldId id="292" r:id="rId16"/>
    <p:sldId id="294" r:id="rId17"/>
    <p:sldId id="295" r:id="rId18"/>
    <p:sldId id="293" r:id="rId19"/>
    <p:sldId id="264" r:id="rId20"/>
    <p:sldId id="265" r:id="rId21"/>
    <p:sldId id="296" r:id="rId22"/>
    <p:sldId id="297" r:id="rId23"/>
    <p:sldId id="29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91CF9A-2DC3-4B01-88AF-AC1136AC732B}" type="datetimeFigureOut">
              <a:rPr lang="ru-RU" smtClean="0"/>
              <a:pPr/>
              <a:t>10.03.2022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EFB600-DA8C-411E-B3AC-D50614CBCDE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Образ слайда 1"/>
          <p:cNvSpPr>
            <a:spLocks noGrp="1" noRot="1" noChangeAspect="1" noTextEdit="1"/>
          </p:cNvSpPr>
          <p:nvPr>
            <p:ph type="sldImg"/>
          </p:nvPr>
        </p:nvSpPr>
        <p:spPr bwMode="auto">
          <a:noFill/>
          <a:ln>
            <a:solidFill>
              <a:srgbClr val="000000"/>
            </a:solidFill>
            <a:miter lim="800000"/>
            <a:headEnd/>
            <a:tailEnd/>
          </a:ln>
        </p:spPr>
      </p:sp>
      <p:sp>
        <p:nvSpPr>
          <p:cNvPr id="8704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506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3709F1-8CE8-4948-98EC-8095A50FEDDD}" type="slidenum">
              <a:rPr lang="ru-RU" smtClean="0"/>
              <a:pPr fontAlgn="base">
                <a:spcBef>
                  <a:spcPct val="0"/>
                </a:spcBef>
                <a:spcAft>
                  <a:spcPct val="0"/>
                </a:spcAft>
                <a:defRPr/>
              </a:pPr>
              <a:t>11</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10.03.2022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10.03.2022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10.03.2022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10.03.2022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10.03.2022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10.03.2022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10.03.2022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10.03.2022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10.03.2022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072230"/>
          </a:xfrm>
        </p:spPr>
        <p:txBody>
          <a:bodyPr>
            <a:normAutofit fontScale="92500" lnSpcReduction="20000"/>
          </a:bodyPr>
          <a:lstStyle/>
          <a:p>
            <a:pPr algn="ctr">
              <a:buNone/>
            </a:pPr>
            <a:r>
              <a:rPr lang="ru-RU" sz="3600" b="1" i="1" dirty="0" smtClean="0">
                <a:latin typeface="Garamond" pitchFamily="18" charset="0"/>
              </a:rPr>
              <a:t>МБОУ СОШ №1</a:t>
            </a:r>
          </a:p>
          <a:p>
            <a:pPr algn="ctr">
              <a:buNone/>
            </a:pPr>
            <a:r>
              <a:rPr lang="ru-RU" sz="3600" b="1" i="1" dirty="0" smtClean="0">
                <a:latin typeface="Garamond" pitchFamily="18" charset="0"/>
              </a:rPr>
              <a:t>   </a:t>
            </a:r>
          </a:p>
          <a:p>
            <a:pPr algn="ctr">
              <a:buNone/>
            </a:pPr>
            <a:r>
              <a:rPr lang="ru-RU" sz="3600" b="1" i="1" dirty="0" smtClean="0"/>
              <a:t>«СОВРЕМЕННЫЕ ИННОВАЦИОННЫЕ ТЕХНОЛОГИИ НА УРОКАХ РУССКОГО ЯЗЫКА И ЛИТЕРАТУРЫ КАК СРЕДСТВО ФОРМИРОВАНИЯ ФУНКЦИОНАЛЬНОЙ ГРАМОТНОСТИ УЧАЩИХСЯ»</a:t>
            </a:r>
          </a:p>
          <a:p>
            <a:pPr>
              <a:buNone/>
            </a:pPr>
            <a:endParaRPr lang="ru-RU" sz="3600" b="1" i="1" dirty="0" smtClean="0"/>
          </a:p>
          <a:p>
            <a:pPr algn="r">
              <a:buNone/>
            </a:pPr>
            <a:r>
              <a:rPr lang="ru-RU" sz="2000" b="1" i="1" dirty="0" smtClean="0"/>
              <a:t>Заместитель директора по УВР </a:t>
            </a:r>
          </a:p>
          <a:p>
            <a:pPr algn="r">
              <a:buNone/>
            </a:pPr>
            <a:r>
              <a:rPr lang="ru-RU" sz="2000" b="1" i="1" dirty="0" smtClean="0"/>
              <a:t>Плешакова Юлия Александровна</a:t>
            </a:r>
            <a:endParaRPr lang="ru-RU" sz="2200" b="1" i="1" dirty="0" smtClean="0"/>
          </a:p>
          <a:p>
            <a:endParaRPr lang="ru-RU" dirty="0" smtClean="0"/>
          </a:p>
          <a:p>
            <a:endParaRPr lang="ru-RU" dirty="0" smtClean="0"/>
          </a:p>
          <a:p>
            <a:pPr>
              <a:buNone/>
            </a:pPr>
            <a:r>
              <a:rPr lang="ru-RU" dirty="0" smtClean="0"/>
              <a:t>                                             </a:t>
            </a:r>
          </a:p>
          <a:p>
            <a:endParaRPr lang="ru-RU" dirty="0" smtClean="0"/>
          </a:p>
          <a:p>
            <a:endParaRPr lang="ru-RU" dirty="0" smtClean="0"/>
          </a:p>
          <a:p>
            <a:endParaRPr lang="ru-RU" dirty="0"/>
          </a:p>
        </p:txBody>
      </p:sp>
      <p:pic>
        <p:nvPicPr>
          <p:cNvPr id="4" name="Рисунок 3" descr="Мальчики, Дети, Счастливый, Сидя"/>
          <p:cNvPicPr/>
          <p:nvPr/>
        </p:nvPicPr>
        <p:blipFill>
          <a:blip r:embed="rId2"/>
          <a:srcRect/>
          <a:stretch>
            <a:fillRect/>
          </a:stretch>
        </p:blipFill>
        <p:spPr bwMode="auto">
          <a:xfrm>
            <a:off x="714348" y="4071942"/>
            <a:ext cx="3286148" cy="2214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357188" y="428603"/>
          <a:ext cx="8501091" cy="6051323"/>
        </p:xfrm>
        <a:graphic>
          <a:graphicData uri="http://schemas.openxmlformats.org/drawingml/2006/table">
            <a:tbl>
              <a:tblPr firstRow="1" bandRow="1">
                <a:tableStyleId>{5C22544A-7EE6-4342-B048-85BDC9FD1C3A}</a:tableStyleId>
              </a:tblPr>
              <a:tblGrid>
                <a:gridCol w="2833697"/>
                <a:gridCol w="2833697"/>
                <a:gridCol w="2833697"/>
              </a:tblGrid>
              <a:tr h="533076">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solidFill>
                            <a:schemeClr val="accent4">
                              <a:lumMod val="10000"/>
                            </a:schemeClr>
                          </a:solidFill>
                        </a:rPr>
                        <a:t>Современные  педагогические </a:t>
                      </a:r>
                      <a:r>
                        <a:rPr lang="ru-RU" sz="2000" baseline="0" dirty="0" smtClean="0">
                          <a:solidFill>
                            <a:schemeClr val="accent4">
                              <a:lumMod val="10000"/>
                            </a:schemeClr>
                          </a:solidFill>
                        </a:rPr>
                        <a:t> </a:t>
                      </a:r>
                      <a:r>
                        <a:rPr lang="ru-RU" sz="2000" dirty="0" smtClean="0">
                          <a:solidFill>
                            <a:schemeClr val="accent4">
                              <a:lumMod val="10000"/>
                            </a:schemeClr>
                          </a:solidFill>
                        </a:rPr>
                        <a:t>технологии </a:t>
                      </a:r>
                    </a:p>
                    <a:p>
                      <a:endParaRPr lang="ru-RU" dirty="0">
                        <a:solidFill>
                          <a:schemeClr val="accent4">
                            <a:lumMod val="10000"/>
                          </a:schemeClr>
                        </a:solidFill>
                      </a:endParaRPr>
                    </a:p>
                  </a:txBody>
                  <a:tcPr/>
                </a:tc>
                <a:tc hMerge="1">
                  <a:txBody>
                    <a:bodyPr/>
                    <a:lstStyle/>
                    <a:p>
                      <a:endParaRPr lang="ru-RU" dirty="0"/>
                    </a:p>
                  </a:txBody>
                  <a:tcPr/>
                </a:tc>
                <a:tc hMerge="1">
                  <a:txBody>
                    <a:bodyPr/>
                    <a:lstStyle/>
                    <a:p>
                      <a:endParaRPr lang="ru-RU" dirty="0"/>
                    </a:p>
                  </a:txBody>
                  <a:tcPr/>
                </a:tc>
              </a:tr>
              <a:tr h="14725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err="1" smtClean="0">
                          <a:solidFill>
                            <a:schemeClr val="accent4">
                              <a:lumMod val="10000"/>
                            </a:schemeClr>
                          </a:solidFill>
                        </a:rPr>
                        <a:t>Здоровьесберегающие</a:t>
                      </a:r>
                      <a:r>
                        <a:rPr lang="ru-RU" sz="1800" b="1" dirty="0" smtClean="0">
                          <a:solidFill>
                            <a:schemeClr val="accent4">
                              <a:lumMod val="10000"/>
                            </a:schemeClr>
                          </a:solidFill>
                        </a:rPr>
                        <a:t> технологии</a:t>
                      </a:r>
                    </a:p>
                    <a:p>
                      <a:endParaRPr lang="ru-RU" sz="1800" dirty="0">
                        <a:solidFill>
                          <a:schemeClr val="accent4">
                            <a:lumMod val="10000"/>
                          </a:schemeClr>
                        </a:solidFill>
                      </a:endParaRPr>
                    </a:p>
                  </a:txBody>
                  <a:tcPr/>
                </a:tc>
                <a:tc>
                  <a:txBody>
                    <a:bodyPr/>
                    <a:lstStyle/>
                    <a:p>
                      <a:pPr lvl="0"/>
                      <a:r>
                        <a:rPr lang="ru-RU" sz="1800" b="1" dirty="0" smtClean="0">
                          <a:solidFill>
                            <a:schemeClr val="accent4">
                              <a:lumMod val="10000"/>
                            </a:schemeClr>
                          </a:solidFill>
                        </a:rPr>
                        <a:t>Технологии интегрированного </a:t>
                      </a:r>
                    </a:p>
                    <a:p>
                      <a:pPr lvl="0"/>
                      <a:r>
                        <a:rPr lang="ru-RU" sz="1800" b="1" dirty="0" smtClean="0">
                          <a:solidFill>
                            <a:schemeClr val="accent4">
                              <a:lumMod val="10000"/>
                            </a:schemeClr>
                          </a:solidFill>
                        </a:rPr>
                        <a:t>обучения </a:t>
                      </a:r>
                    </a:p>
                    <a:p>
                      <a:endParaRPr lang="ru-RU" sz="1800" dirty="0">
                        <a:solidFill>
                          <a:schemeClr val="accent4">
                            <a:lumMod val="1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smtClean="0">
                          <a:solidFill>
                            <a:schemeClr val="accent4">
                              <a:lumMod val="10000"/>
                            </a:schemeClr>
                          </a:solidFill>
                        </a:rPr>
                        <a:t>Проектная деятельность (индивидуальная, групповая, коллективная)</a:t>
                      </a:r>
                    </a:p>
                  </a:txBody>
                  <a:tcPr/>
                </a:tc>
              </a:tr>
              <a:tr h="1039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smtClean="0">
                          <a:solidFill>
                            <a:schemeClr val="accent4">
                              <a:lumMod val="10000"/>
                            </a:schemeClr>
                          </a:solidFill>
                        </a:rPr>
                        <a:t>Учебно-исследовательская деятельность</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solidFill>
                            <a:schemeClr val="accent4">
                              <a:lumMod val="10000"/>
                            </a:schemeClr>
                          </a:solidFill>
                        </a:rPr>
                        <a:t>Технологии сотрудничества </a:t>
                      </a:r>
                    </a:p>
                    <a:p>
                      <a:endParaRPr lang="ru-RU" sz="1800" dirty="0">
                        <a:solidFill>
                          <a:schemeClr val="accent4">
                            <a:lumMod val="10000"/>
                          </a:schemeClr>
                        </a:solidFill>
                      </a:endParaRPr>
                    </a:p>
                  </a:txBody>
                  <a:tcPr/>
                </a:tc>
                <a:tc>
                  <a:txBody>
                    <a:bodyPr/>
                    <a:lstStyle/>
                    <a:p>
                      <a:r>
                        <a:rPr lang="ru-RU" sz="1800" dirty="0" smtClean="0">
                          <a:solidFill>
                            <a:schemeClr val="accent4">
                              <a:lumMod val="10000"/>
                            </a:schemeClr>
                          </a:solidFill>
                        </a:rPr>
                        <a:t> Личностно-ориентированные технологии</a:t>
                      </a:r>
                      <a:endParaRPr lang="ru-RU" sz="1800" dirty="0">
                        <a:solidFill>
                          <a:schemeClr val="accent4">
                            <a:lumMod val="10000"/>
                          </a:schemeClr>
                        </a:solidFill>
                      </a:endParaRPr>
                    </a:p>
                  </a:txBody>
                  <a:tcPr/>
                </a:tc>
              </a:tr>
              <a:tr h="9605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solidFill>
                            <a:schemeClr val="accent4">
                              <a:lumMod val="10000"/>
                            </a:schemeClr>
                          </a:solidFill>
                        </a:rPr>
                        <a:t>Обучение на основе учебных задач и ситуаций</a:t>
                      </a:r>
                    </a:p>
                    <a:p>
                      <a:endParaRPr lang="ru-RU" sz="1800" dirty="0">
                        <a:solidFill>
                          <a:schemeClr val="accent4">
                            <a:lumMod val="10000"/>
                          </a:schemeClr>
                        </a:solidFill>
                      </a:endParaRPr>
                    </a:p>
                  </a:txBody>
                  <a:tcPr/>
                </a:tc>
                <a:tc>
                  <a:txBody>
                    <a:bodyPr/>
                    <a:lstStyle/>
                    <a:p>
                      <a:r>
                        <a:rPr lang="ru-RU" sz="1800" dirty="0" err="1" smtClean="0">
                          <a:solidFill>
                            <a:srgbClr val="000000"/>
                          </a:solidFill>
                          <a:latin typeface="Constantia" pitchFamily="18" charset="0"/>
                        </a:rPr>
                        <a:t>Информационнокоммуникационная</a:t>
                      </a:r>
                      <a:r>
                        <a:rPr lang="ru-RU" sz="1800" dirty="0" smtClean="0">
                          <a:solidFill>
                            <a:srgbClr val="000000"/>
                          </a:solidFill>
                          <a:latin typeface="Constantia" pitchFamily="18" charset="0"/>
                        </a:rPr>
                        <a:t> (ИКТ)</a:t>
                      </a:r>
                      <a:endParaRPr lang="ru-RU" sz="1800" dirty="0">
                        <a:solidFill>
                          <a:schemeClr val="accent4">
                            <a:lumMod val="1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i="1" dirty="0" smtClean="0">
                          <a:solidFill>
                            <a:schemeClr val="accent4">
                              <a:lumMod val="10000"/>
                            </a:schemeClr>
                          </a:solidFill>
                        </a:rPr>
                        <a:t>Технологии дифференцированного обучения</a:t>
                      </a:r>
                    </a:p>
                    <a:p>
                      <a:endParaRPr lang="ru-RU" sz="1800" dirty="0">
                        <a:solidFill>
                          <a:schemeClr val="accent4">
                            <a:lumMod val="10000"/>
                          </a:schemeClr>
                        </a:solidFill>
                      </a:endParaRPr>
                    </a:p>
                  </a:txBody>
                  <a:tcPr/>
                </a:tc>
              </a:tr>
              <a:tr h="557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smtClean="0">
                          <a:solidFill>
                            <a:schemeClr val="accent4">
                              <a:lumMod val="10000"/>
                            </a:schemeClr>
                          </a:solidFill>
                        </a:rPr>
                        <a:t>Деловые игры</a:t>
                      </a:r>
                    </a:p>
                    <a:p>
                      <a:endParaRPr lang="ru-RU" sz="1800" dirty="0">
                        <a:solidFill>
                          <a:schemeClr val="accent4">
                            <a:lumMod val="1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smtClean="0">
                          <a:solidFill>
                            <a:schemeClr val="accent4">
                              <a:lumMod val="10000"/>
                            </a:schemeClr>
                          </a:solidFill>
                        </a:rPr>
                        <a:t>Проблемное  обучение</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err="1" smtClean="0">
                          <a:solidFill>
                            <a:schemeClr val="accent4">
                              <a:lumMod val="10000"/>
                            </a:schemeClr>
                          </a:solidFill>
                        </a:rPr>
                        <a:t>Портфолио</a:t>
                      </a:r>
                      <a:r>
                        <a:rPr lang="ru-RU" sz="1800" dirty="0" smtClean="0">
                          <a:solidFill>
                            <a:schemeClr val="accent4">
                              <a:lumMod val="10000"/>
                            </a:schemeClr>
                          </a:solidFill>
                        </a:rPr>
                        <a:t>  учащихся </a:t>
                      </a:r>
                    </a:p>
                  </a:txBody>
                  <a:tcPr/>
                </a:tc>
              </a:tr>
              <a:tr h="1039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solidFill>
                            <a:schemeClr val="accent4">
                              <a:lumMod val="10000"/>
                            </a:schemeClr>
                          </a:solidFill>
                        </a:rPr>
                        <a:t>компьютерные технологии  </a:t>
                      </a:r>
                    </a:p>
                    <a:p>
                      <a:endParaRPr lang="ru-RU" sz="1800" dirty="0">
                        <a:solidFill>
                          <a:schemeClr val="accent4">
                            <a:lumMod val="10000"/>
                          </a:schemeClr>
                        </a:solidFill>
                      </a:endParaRPr>
                    </a:p>
                  </a:txBody>
                  <a:tcPr/>
                </a:tc>
                <a:tc>
                  <a:txBody>
                    <a:bodyPr/>
                    <a:lstStyle/>
                    <a:p>
                      <a:r>
                        <a:rPr lang="ru-RU" sz="1800" dirty="0" smtClean="0">
                          <a:solidFill>
                            <a:schemeClr val="accent4">
                              <a:lumMod val="10000"/>
                            </a:schemeClr>
                          </a:solidFill>
                        </a:rPr>
                        <a:t>интерактивные технологии </a:t>
                      </a:r>
                      <a:endParaRPr lang="ru-RU" sz="1800" dirty="0">
                        <a:solidFill>
                          <a:schemeClr val="accent4">
                            <a:lumMod val="1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solidFill>
                            <a:schemeClr val="accent4">
                              <a:lumMod val="10000"/>
                            </a:schemeClr>
                          </a:solidFill>
                        </a:rPr>
                        <a:t>Технологии </a:t>
                      </a:r>
                      <a:r>
                        <a:rPr lang="ru-RU" sz="1800" dirty="0" err="1" smtClean="0">
                          <a:solidFill>
                            <a:schemeClr val="accent4">
                              <a:lumMod val="10000"/>
                            </a:schemeClr>
                          </a:solidFill>
                        </a:rPr>
                        <a:t>разноуровнего</a:t>
                      </a:r>
                      <a:r>
                        <a:rPr lang="ru-RU" sz="1800" dirty="0" smtClean="0">
                          <a:solidFill>
                            <a:schemeClr val="accent4">
                              <a:lumMod val="10000"/>
                            </a:schemeClr>
                          </a:solidFill>
                        </a:rPr>
                        <a:t> обучения</a:t>
                      </a: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457200" y="928670"/>
            <a:ext cx="8229600" cy="1285884"/>
          </a:xfrm>
        </p:spPr>
        <p:txBody>
          <a:bodyPr>
            <a:normAutofit fontScale="90000"/>
          </a:bodyPr>
          <a:lstStyle/>
          <a:p>
            <a:pPr eaLnBrk="1" hangingPunct="1"/>
            <a:r>
              <a:rPr lang="ru-RU" sz="3200" b="1" dirty="0" smtClean="0">
                <a:solidFill>
                  <a:schemeClr val="tx1"/>
                </a:solidFill>
              </a:rPr>
              <a:t>Большое  распространение получили следующие образовательные технологии:</a:t>
            </a:r>
            <a:r>
              <a:rPr lang="ru-RU" sz="3200" dirty="0" smtClean="0"/>
              <a:t/>
            </a:r>
            <a:br>
              <a:rPr lang="ru-RU" sz="3200" dirty="0" smtClean="0"/>
            </a:br>
            <a:endParaRPr lang="ru-RU" sz="3200" dirty="0" smtClean="0"/>
          </a:p>
        </p:txBody>
      </p:sp>
      <p:sp>
        <p:nvSpPr>
          <p:cNvPr id="32771" name="Содержимое 2"/>
          <p:cNvSpPr>
            <a:spLocks noGrp="1"/>
          </p:cNvSpPr>
          <p:nvPr>
            <p:ph idx="1"/>
          </p:nvPr>
        </p:nvSpPr>
        <p:spPr>
          <a:xfrm>
            <a:off x="457200" y="2071678"/>
            <a:ext cx="8229600" cy="4252922"/>
          </a:xfrm>
        </p:spPr>
        <p:txBody>
          <a:bodyPr/>
          <a:lstStyle/>
          <a:p>
            <a:pPr eaLnBrk="1" hangingPunct="1"/>
            <a:r>
              <a:rPr lang="ru-RU" dirty="0" smtClean="0"/>
              <a:t>технология проектного обучения;</a:t>
            </a:r>
          </a:p>
          <a:p>
            <a:pPr eaLnBrk="1" hangingPunct="1"/>
            <a:r>
              <a:rPr lang="ru-RU" dirty="0" smtClean="0"/>
              <a:t>технология дифференцированного обучения;</a:t>
            </a:r>
          </a:p>
          <a:p>
            <a:pPr eaLnBrk="1" hangingPunct="1"/>
            <a:r>
              <a:rPr lang="ru-RU" dirty="0" smtClean="0"/>
              <a:t>технология проблемного обучения;</a:t>
            </a:r>
          </a:p>
          <a:p>
            <a:pPr eaLnBrk="1" hangingPunct="1"/>
            <a:r>
              <a:rPr lang="ru-RU" dirty="0" smtClean="0"/>
              <a:t> игровые технологии;</a:t>
            </a:r>
          </a:p>
          <a:p>
            <a:pPr eaLnBrk="1" hangingPunct="1"/>
            <a:r>
              <a:rPr lang="ru-RU" dirty="0" smtClean="0"/>
              <a:t>компьютерные технологии.</a:t>
            </a:r>
          </a:p>
          <a:p>
            <a:pPr eaLnBrk="1" hangingPunct="1"/>
            <a:endParaRPr lang="ru-RU" dirty="0" smtClean="0"/>
          </a:p>
        </p:txBody>
      </p:sp>
      <p:pic>
        <p:nvPicPr>
          <p:cNvPr id="4" name="Рисунок 3" descr="https://cf.ppt-online.org/files/slide/s/s3QYAIvmGCzWBwF1nfaRg4eKSXZ75dOkE6HyNi/slide-31.jpg"/>
          <p:cNvPicPr/>
          <p:nvPr/>
        </p:nvPicPr>
        <p:blipFill>
          <a:blip r:embed="rId3"/>
          <a:srcRect/>
          <a:stretch>
            <a:fillRect/>
          </a:stretch>
        </p:blipFill>
        <p:spPr bwMode="auto">
          <a:xfrm>
            <a:off x="5286380" y="3929066"/>
            <a:ext cx="3286148" cy="2500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357158" y="500043"/>
            <a:ext cx="8786842" cy="785817"/>
          </a:xfrm>
        </p:spPr>
        <p:txBody>
          <a:bodyPr>
            <a:normAutofit fontScale="90000"/>
          </a:bodyPr>
          <a:lstStyle/>
          <a:p>
            <a:pPr>
              <a:spcBef>
                <a:spcPct val="50000"/>
              </a:spcBef>
              <a:defRPr/>
            </a:pPr>
            <a:r>
              <a:rPr lang="ru-RU" b="1" dirty="0" smtClean="0"/>
              <a:t/>
            </a:r>
            <a:br>
              <a:rPr lang="ru-RU" b="1" dirty="0" smtClean="0"/>
            </a:br>
            <a:r>
              <a:rPr lang="ru-RU" b="1" dirty="0" smtClean="0"/>
              <a:t/>
            </a:r>
            <a:br>
              <a:rPr lang="ru-RU" b="1" dirty="0" smtClean="0"/>
            </a:br>
            <a:r>
              <a:rPr lang="ru-RU" sz="5400" b="1" dirty="0" smtClean="0"/>
              <a:t> </a:t>
            </a:r>
            <a:r>
              <a:rPr lang="ru-RU" sz="3100" b="1" dirty="0" smtClean="0">
                <a:solidFill>
                  <a:schemeClr val="tx1"/>
                </a:solidFill>
              </a:rPr>
              <a:t>Инновационное образовательное пространство урока</a:t>
            </a:r>
            <a:endParaRPr lang="en-US" sz="3100" dirty="0">
              <a:solidFill>
                <a:schemeClr val="tx1"/>
              </a:solidFill>
              <a:effectLst>
                <a:outerShdw blurRad="38100" dist="38100" dir="2700000" algn="tl">
                  <a:srgbClr val="C0C0C0"/>
                </a:outerShdw>
              </a:effectLst>
            </a:endParaRPr>
          </a:p>
        </p:txBody>
      </p:sp>
      <p:grpSp>
        <p:nvGrpSpPr>
          <p:cNvPr id="2" name="Group 3"/>
          <p:cNvGrpSpPr>
            <a:grpSpLocks/>
          </p:cNvGrpSpPr>
          <p:nvPr/>
        </p:nvGrpSpPr>
        <p:grpSpPr bwMode="auto">
          <a:xfrm>
            <a:off x="1785918" y="1571612"/>
            <a:ext cx="6000792" cy="5000659"/>
            <a:chOff x="1488" y="960"/>
            <a:chExt cx="2928" cy="2880"/>
          </a:xfrm>
        </p:grpSpPr>
        <p:grpSp>
          <p:nvGrpSpPr>
            <p:cNvPr id="3" name="Group 4"/>
            <p:cNvGrpSpPr>
              <a:grpSpLocks/>
            </p:cNvGrpSpPr>
            <p:nvPr/>
          </p:nvGrpSpPr>
          <p:grpSpPr bwMode="auto">
            <a:xfrm>
              <a:off x="2356" y="960"/>
              <a:ext cx="1192" cy="959"/>
              <a:chOff x="2356" y="960"/>
              <a:chExt cx="1192" cy="959"/>
            </a:xfrm>
          </p:grpSpPr>
          <p:grpSp>
            <p:nvGrpSpPr>
              <p:cNvPr id="4" name="Group 5"/>
              <p:cNvGrpSpPr>
                <a:grpSpLocks/>
              </p:cNvGrpSpPr>
              <p:nvPr/>
            </p:nvGrpSpPr>
            <p:grpSpPr bwMode="auto">
              <a:xfrm>
                <a:off x="2356" y="960"/>
                <a:ext cx="1192" cy="959"/>
                <a:chOff x="2057" y="862"/>
                <a:chExt cx="1549" cy="1351"/>
              </a:xfrm>
            </p:grpSpPr>
            <p:sp>
              <p:nvSpPr>
                <p:cNvPr id="20524" name="AutoShape 6"/>
                <p:cNvSpPr>
                  <a:spLocks noChangeArrowheads="1"/>
                </p:cNvSpPr>
                <p:nvPr/>
              </p:nvSpPr>
              <p:spPr bwMode="gray">
                <a:xfrm>
                  <a:off x="2070" y="885"/>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20525" name="AutoShape 7"/>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20526" name="AutoShape 8"/>
                <p:cNvSpPr>
                  <a:spLocks noChangeArrowheads="1"/>
                </p:cNvSpPr>
                <p:nvPr/>
              </p:nvSpPr>
              <p:spPr bwMode="gray">
                <a:xfrm>
                  <a:off x="2147" y="942"/>
                  <a:ext cx="1350" cy="1168"/>
                </a:xfrm>
                <a:prstGeom prst="hexagon">
                  <a:avLst>
                    <a:gd name="adj" fmla="val 28896"/>
                    <a:gd name="vf" fmla="val 115470"/>
                  </a:avLst>
                </a:prstGeom>
                <a:gradFill rotWithShape="1">
                  <a:gsLst>
                    <a:gs pos="0">
                      <a:srgbClr val="7262EC"/>
                    </a:gs>
                    <a:gs pos="100000">
                      <a:srgbClr val="2614AA"/>
                    </a:gs>
                  </a:gsLst>
                  <a:lin ang="2700000" scaled="1"/>
                </a:gradFill>
                <a:ln w="9525">
                  <a:solidFill>
                    <a:schemeClr val="tx1"/>
                  </a:solidFill>
                  <a:miter lim="800000"/>
                  <a:headEnd/>
                  <a:tailEnd/>
                </a:ln>
              </p:spPr>
              <p:txBody>
                <a:bodyPr wrap="none" anchor="ctr"/>
                <a:lstStyle/>
                <a:p>
                  <a:endParaRPr lang="ru-RU"/>
                </a:p>
              </p:txBody>
            </p:sp>
          </p:grpSp>
          <p:sp>
            <p:nvSpPr>
              <p:cNvPr id="20523" name="Text Box 9"/>
              <p:cNvSpPr txBox="1">
                <a:spLocks noChangeArrowheads="1"/>
              </p:cNvSpPr>
              <p:nvPr/>
            </p:nvSpPr>
            <p:spPr bwMode="gray">
              <a:xfrm>
                <a:off x="2562" y="1170"/>
                <a:ext cx="858" cy="532"/>
              </a:xfrm>
              <a:prstGeom prst="rect">
                <a:avLst/>
              </a:prstGeom>
              <a:noFill/>
              <a:ln w="9525" algn="ctr">
                <a:noFill/>
                <a:miter lim="800000"/>
                <a:headEnd/>
                <a:tailEnd/>
              </a:ln>
            </p:spPr>
            <p:txBody>
              <a:bodyPr>
                <a:spAutoFit/>
              </a:bodyPr>
              <a:lstStyle/>
              <a:p>
                <a:r>
                  <a:rPr lang="ru-RU" b="1" dirty="0">
                    <a:solidFill>
                      <a:schemeClr val="bg1"/>
                    </a:solidFill>
                    <a:latin typeface="Calibri" pitchFamily="34" charset="0"/>
                  </a:rPr>
                  <a:t>Современные образовательные технологии</a:t>
                </a:r>
              </a:p>
            </p:txBody>
          </p:sp>
        </p:grpSp>
        <p:grpSp>
          <p:nvGrpSpPr>
            <p:cNvPr id="5" name="Group 10"/>
            <p:cNvGrpSpPr>
              <a:grpSpLocks/>
            </p:cNvGrpSpPr>
            <p:nvPr/>
          </p:nvGrpSpPr>
          <p:grpSpPr bwMode="auto">
            <a:xfrm>
              <a:off x="1488" y="1438"/>
              <a:ext cx="1193" cy="959"/>
              <a:chOff x="1488" y="1438"/>
              <a:chExt cx="1193" cy="959"/>
            </a:xfrm>
          </p:grpSpPr>
          <p:grpSp>
            <p:nvGrpSpPr>
              <p:cNvPr id="6" name="Group 11"/>
              <p:cNvGrpSpPr>
                <a:grpSpLocks/>
              </p:cNvGrpSpPr>
              <p:nvPr/>
            </p:nvGrpSpPr>
            <p:grpSpPr bwMode="auto">
              <a:xfrm>
                <a:off x="1488" y="1438"/>
                <a:ext cx="1193" cy="959"/>
                <a:chOff x="1110" y="2656"/>
                <a:chExt cx="1549" cy="1351"/>
              </a:xfrm>
            </p:grpSpPr>
            <p:sp>
              <p:nvSpPr>
                <p:cNvPr id="20519" name="AutoShape 12"/>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20520" name="AutoShape 13"/>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20521" name="AutoShape 14"/>
                <p:cNvSpPr>
                  <a:spLocks noChangeArrowheads="1"/>
                </p:cNvSpPr>
                <p:nvPr/>
              </p:nvSpPr>
              <p:spPr bwMode="gray">
                <a:xfrm>
                  <a:off x="1201" y="2678"/>
                  <a:ext cx="1350" cy="1168"/>
                </a:xfrm>
                <a:prstGeom prst="hexagon">
                  <a:avLst>
                    <a:gd name="adj" fmla="val 28896"/>
                    <a:gd name="vf" fmla="val 115470"/>
                  </a:avLst>
                </a:prstGeom>
                <a:gradFill rotWithShape="1">
                  <a:gsLst>
                    <a:gs pos="0">
                      <a:srgbClr val="45A2D6"/>
                    </a:gs>
                    <a:gs pos="100000">
                      <a:srgbClr val="49ACE3"/>
                    </a:gs>
                  </a:gsLst>
                  <a:lin ang="2700000" scaled="1"/>
                </a:gradFill>
                <a:ln w="9525">
                  <a:solidFill>
                    <a:schemeClr val="tx1"/>
                  </a:solidFill>
                  <a:miter lim="800000"/>
                  <a:headEnd/>
                  <a:tailEnd/>
                </a:ln>
              </p:spPr>
              <p:txBody>
                <a:bodyPr wrap="none" anchor="ctr"/>
                <a:lstStyle/>
                <a:p>
                  <a:endParaRPr lang="ru-RU"/>
                </a:p>
              </p:txBody>
            </p:sp>
          </p:grpSp>
          <p:sp>
            <p:nvSpPr>
              <p:cNvPr id="20518" name="Text Box 15"/>
              <p:cNvSpPr txBox="1">
                <a:spLocks noChangeArrowheads="1"/>
              </p:cNvSpPr>
              <p:nvPr/>
            </p:nvSpPr>
            <p:spPr bwMode="gray">
              <a:xfrm>
                <a:off x="1702" y="1642"/>
                <a:ext cx="116" cy="194"/>
              </a:xfrm>
              <a:prstGeom prst="rect">
                <a:avLst/>
              </a:prstGeom>
              <a:noFill/>
              <a:ln w="9525" algn="ctr">
                <a:noFill/>
                <a:miter lim="800000"/>
                <a:headEnd/>
                <a:tailEnd/>
              </a:ln>
            </p:spPr>
            <p:txBody>
              <a:bodyPr wrap="none">
                <a:spAutoFit/>
              </a:bodyPr>
              <a:lstStyle/>
              <a:p>
                <a:endParaRPr lang="en-US" sz="1400">
                  <a:solidFill>
                    <a:srgbClr val="FFFFFF"/>
                  </a:solidFill>
                </a:endParaRPr>
              </a:p>
            </p:txBody>
          </p:sp>
        </p:grpSp>
        <p:grpSp>
          <p:nvGrpSpPr>
            <p:cNvPr id="7" name="Group 16"/>
            <p:cNvGrpSpPr>
              <a:grpSpLocks/>
            </p:cNvGrpSpPr>
            <p:nvPr/>
          </p:nvGrpSpPr>
          <p:grpSpPr bwMode="auto">
            <a:xfrm>
              <a:off x="2356" y="1919"/>
              <a:ext cx="1192" cy="959"/>
              <a:chOff x="2356" y="1919"/>
              <a:chExt cx="1192" cy="959"/>
            </a:xfrm>
          </p:grpSpPr>
          <p:grpSp>
            <p:nvGrpSpPr>
              <p:cNvPr id="8" name="Group 17"/>
              <p:cNvGrpSpPr>
                <a:grpSpLocks/>
              </p:cNvGrpSpPr>
              <p:nvPr/>
            </p:nvGrpSpPr>
            <p:grpSpPr bwMode="auto">
              <a:xfrm>
                <a:off x="2356" y="1919"/>
                <a:ext cx="1192" cy="959"/>
                <a:chOff x="3174" y="2656"/>
                <a:chExt cx="1549" cy="1351"/>
              </a:xfrm>
            </p:grpSpPr>
            <p:sp>
              <p:nvSpPr>
                <p:cNvPr id="20514" name="AutoShape 18"/>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20515" name="AutoShape 1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20516" name="AutoShape 20"/>
                <p:cNvSpPr>
                  <a:spLocks noChangeArrowheads="1"/>
                </p:cNvSpPr>
                <p:nvPr/>
              </p:nvSpPr>
              <p:spPr bwMode="gray">
                <a:xfrm>
                  <a:off x="3264" y="2736"/>
                  <a:ext cx="1350" cy="1168"/>
                </a:xfrm>
                <a:prstGeom prst="hexagon">
                  <a:avLst>
                    <a:gd name="adj" fmla="val 28896"/>
                    <a:gd name="vf" fmla="val 115470"/>
                  </a:avLst>
                </a:prstGeom>
                <a:gradFill rotWithShape="1">
                  <a:gsLst>
                    <a:gs pos="0">
                      <a:srgbClr val="182F5E"/>
                    </a:gs>
                    <a:gs pos="100000">
                      <a:srgbClr val="3366CC"/>
                    </a:gs>
                  </a:gsLst>
                  <a:lin ang="2700000" scaled="1"/>
                </a:gradFill>
                <a:ln w="9525">
                  <a:solidFill>
                    <a:schemeClr val="tx1"/>
                  </a:solidFill>
                  <a:miter lim="800000"/>
                  <a:headEnd/>
                  <a:tailEnd/>
                </a:ln>
              </p:spPr>
              <p:txBody>
                <a:bodyPr wrap="none" anchor="ctr"/>
                <a:lstStyle/>
                <a:p>
                  <a:endParaRPr lang="ru-RU"/>
                </a:p>
              </p:txBody>
            </p:sp>
          </p:grpSp>
          <p:sp>
            <p:nvSpPr>
              <p:cNvPr id="20513" name="Text Box 21"/>
              <p:cNvSpPr txBox="1">
                <a:spLocks noChangeArrowheads="1"/>
              </p:cNvSpPr>
              <p:nvPr/>
            </p:nvSpPr>
            <p:spPr bwMode="gray">
              <a:xfrm>
                <a:off x="2700" y="2160"/>
                <a:ext cx="610" cy="496"/>
              </a:xfrm>
              <a:prstGeom prst="rect">
                <a:avLst/>
              </a:prstGeom>
              <a:noFill/>
              <a:ln w="9525" algn="ctr">
                <a:noFill/>
                <a:miter lim="800000"/>
                <a:headEnd/>
                <a:tailEnd/>
              </a:ln>
            </p:spPr>
            <p:txBody>
              <a:bodyPr wrap="none">
                <a:spAutoFit/>
              </a:bodyPr>
              <a:lstStyle/>
              <a:p>
                <a:pPr algn="ctr"/>
                <a:r>
                  <a:rPr lang="ru-RU" sz="3600" b="1" dirty="0">
                    <a:solidFill>
                      <a:schemeClr val="bg1"/>
                    </a:solidFill>
                    <a:latin typeface="Calibri" pitchFamily="34" charset="0"/>
                  </a:rPr>
                  <a:t>Урок </a:t>
                </a:r>
              </a:p>
              <a:p>
                <a:endParaRPr lang="en-US" sz="1400" dirty="0">
                  <a:solidFill>
                    <a:srgbClr val="FFFFFF"/>
                  </a:solidFill>
                </a:endParaRPr>
              </a:p>
            </p:txBody>
          </p:sp>
        </p:grpSp>
        <p:grpSp>
          <p:nvGrpSpPr>
            <p:cNvPr id="9" name="Group 22"/>
            <p:cNvGrpSpPr>
              <a:grpSpLocks/>
            </p:cNvGrpSpPr>
            <p:nvPr/>
          </p:nvGrpSpPr>
          <p:grpSpPr bwMode="auto">
            <a:xfrm>
              <a:off x="3223" y="1438"/>
              <a:ext cx="1193" cy="959"/>
              <a:chOff x="3223" y="1438"/>
              <a:chExt cx="1193" cy="959"/>
            </a:xfrm>
          </p:grpSpPr>
          <p:grpSp>
            <p:nvGrpSpPr>
              <p:cNvPr id="10" name="Group 23"/>
              <p:cNvGrpSpPr>
                <a:grpSpLocks/>
              </p:cNvGrpSpPr>
              <p:nvPr/>
            </p:nvGrpSpPr>
            <p:grpSpPr bwMode="auto">
              <a:xfrm>
                <a:off x="3223" y="1438"/>
                <a:ext cx="1193" cy="959"/>
                <a:chOff x="2057" y="862"/>
                <a:chExt cx="1549" cy="1351"/>
              </a:xfrm>
            </p:grpSpPr>
            <p:sp>
              <p:nvSpPr>
                <p:cNvPr id="20509" name="AutoShape 24"/>
                <p:cNvSpPr>
                  <a:spLocks noChangeArrowheads="1"/>
                </p:cNvSpPr>
                <p:nvPr/>
              </p:nvSpPr>
              <p:spPr bwMode="gray">
                <a:xfrm>
                  <a:off x="2070" y="885"/>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20510" name="AutoShape 25"/>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20511" name="AutoShape 26"/>
                <p:cNvSpPr>
                  <a:spLocks noChangeArrowheads="1"/>
                </p:cNvSpPr>
                <p:nvPr/>
              </p:nvSpPr>
              <p:spPr bwMode="gray">
                <a:xfrm>
                  <a:off x="2147" y="942"/>
                  <a:ext cx="1350" cy="1168"/>
                </a:xfrm>
                <a:prstGeom prst="hexagon">
                  <a:avLst>
                    <a:gd name="adj" fmla="val 28896"/>
                    <a:gd name="vf" fmla="val 115470"/>
                  </a:avLst>
                </a:prstGeom>
                <a:gradFill rotWithShape="1">
                  <a:gsLst>
                    <a:gs pos="0">
                      <a:srgbClr val="3E565A"/>
                    </a:gs>
                    <a:gs pos="100000">
                      <a:srgbClr val="85B9C3"/>
                    </a:gs>
                  </a:gsLst>
                  <a:lin ang="2700000" scaled="1"/>
                </a:gradFill>
                <a:ln w="9525">
                  <a:solidFill>
                    <a:schemeClr val="tx1"/>
                  </a:solidFill>
                  <a:miter lim="800000"/>
                  <a:headEnd/>
                  <a:tailEnd/>
                </a:ln>
              </p:spPr>
              <p:txBody>
                <a:bodyPr wrap="none" anchor="ctr"/>
                <a:lstStyle/>
                <a:p>
                  <a:endParaRPr lang="ru-RU"/>
                </a:p>
              </p:txBody>
            </p:sp>
          </p:grpSp>
          <p:sp>
            <p:nvSpPr>
              <p:cNvPr id="20508" name="Text Box 27"/>
              <p:cNvSpPr txBox="1">
                <a:spLocks noChangeArrowheads="1"/>
              </p:cNvSpPr>
              <p:nvPr/>
            </p:nvSpPr>
            <p:spPr bwMode="gray">
              <a:xfrm>
                <a:off x="3370" y="1659"/>
                <a:ext cx="905" cy="656"/>
              </a:xfrm>
              <a:prstGeom prst="rect">
                <a:avLst/>
              </a:prstGeom>
              <a:noFill/>
              <a:ln w="9525" algn="ctr">
                <a:noFill/>
                <a:miter lim="800000"/>
                <a:headEnd/>
                <a:tailEnd/>
              </a:ln>
            </p:spPr>
            <p:txBody>
              <a:bodyPr wrap="square">
                <a:spAutoFit/>
              </a:bodyPr>
              <a:lstStyle/>
              <a:p>
                <a:pPr algn="ctr"/>
                <a:r>
                  <a:rPr lang="ru-RU" b="1" dirty="0" err="1">
                    <a:solidFill>
                      <a:schemeClr val="bg1"/>
                    </a:solidFill>
                    <a:latin typeface="Calibri" pitchFamily="34" charset="0"/>
                  </a:rPr>
                  <a:t>Разноуровневое</a:t>
                </a:r>
                <a:r>
                  <a:rPr lang="ru-RU" b="1" dirty="0">
                    <a:solidFill>
                      <a:schemeClr val="bg1"/>
                    </a:solidFill>
                    <a:latin typeface="Calibri" pitchFamily="34" charset="0"/>
                  </a:rPr>
                  <a:t> содержание образования</a:t>
                </a:r>
              </a:p>
              <a:p>
                <a:endParaRPr lang="en-US" sz="1400" dirty="0">
                  <a:solidFill>
                    <a:srgbClr val="FFFFFF"/>
                  </a:solidFill>
                </a:endParaRPr>
              </a:p>
            </p:txBody>
          </p:sp>
        </p:grpSp>
        <p:grpSp>
          <p:nvGrpSpPr>
            <p:cNvPr id="11" name="Group 28"/>
            <p:cNvGrpSpPr>
              <a:grpSpLocks/>
            </p:cNvGrpSpPr>
            <p:nvPr/>
          </p:nvGrpSpPr>
          <p:grpSpPr bwMode="auto">
            <a:xfrm>
              <a:off x="3223" y="2400"/>
              <a:ext cx="1193" cy="959"/>
              <a:chOff x="3223" y="2400"/>
              <a:chExt cx="1193" cy="959"/>
            </a:xfrm>
          </p:grpSpPr>
          <p:grpSp>
            <p:nvGrpSpPr>
              <p:cNvPr id="12" name="Group 29"/>
              <p:cNvGrpSpPr>
                <a:grpSpLocks/>
              </p:cNvGrpSpPr>
              <p:nvPr/>
            </p:nvGrpSpPr>
            <p:grpSpPr bwMode="auto">
              <a:xfrm>
                <a:off x="3223" y="2400"/>
                <a:ext cx="1193" cy="959"/>
                <a:chOff x="3174" y="2656"/>
                <a:chExt cx="1549" cy="1351"/>
              </a:xfrm>
            </p:grpSpPr>
            <p:sp>
              <p:nvSpPr>
                <p:cNvPr id="20504" name="AutoShape 30"/>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20505" name="AutoShape 3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20506" name="AutoShape 32"/>
                <p:cNvSpPr>
                  <a:spLocks noChangeArrowheads="1"/>
                </p:cNvSpPr>
                <p:nvPr/>
              </p:nvSpPr>
              <p:spPr bwMode="gray">
                <a:xfrm>
                  <a:off x="3264" y="2736"/>
                  <a:ext cx="1350" cy="1168"/>
                </a:xfrm>
                <a:prstGeom prst="hexagon">
                  <a:avLst>
                    <a:gd name="adj" fmla="val 28896"/>
                    <a:gd name="vf" fmla="val 115470"/>
                  </a:avLst>
                </a:prstGeom>
                <a:gradFill rotWithShape="1">
                  <a:gsLst>
                    <a:gs pos="0">
                      <a:srgbClr val="216D4B"/>
                    </a:gs>
                    <a:gs pos="100000">
                      <a:srgbClr val="41D592"/>
                    </a:gs>
                  </a:gsLst>
                  <a:lin ang="2700000" scaled="1"/>
                </a:gradFill>
                <a:ln w="9525">
                  <a:solidFill>
                    <a:schemeClr val="tx1"/>
                  </a:solidFill>
                  <a:miter lim="800000"/>
                  <a:headEnd/>
                  <a:tailEnd/>
                </a:ln>
              </p:spPr>
              <p:txBody>
                <a:bodyPr wrap="none" anchor="ctr"/>
                <a:lstStyle/>
                <a:p>
                  <a:endParaRPr lang="ru-RU"/>
                </a:p>
              </p:txBody>
            </p:sp>
          </p:grpSp>
          <p:sp>
            <p:nvSpPr>
              <p:cNvPr id="20503" name="Text Box 33"/>
              <p:cNvSpPr txBox="1">
                <a:spLocks noChangeArrowheads="1"/>
              </p:cNvSpPr>
              <p:nvPr/>
            </p:nvSpPr>
            <p:spPr bwMode="gray">
              <a:xfrm>
                <a:off x="3545" y="2647"/>
                <a:ext cx="518" cy="372"/>
              </a:xfrm>
              <a:prstGeom prst="rect">
                <a:avLst/>
              </a:prstGeom>
              <a:noFill/>
              <a:ln w="9525" algn="ctr">
                <a:noFill/>
                <a:miter lim="800000"/>
                <a:headEnd/>
                <a:tailEnd/>
              </a:ln>
            </p:spPr>
            <p:txBody>
              <a:bodyPr wrap="square">
                <a:spAutoFit/>
              </a:bodyPr>
              <a:lstStyle/>
              <a:p>
                <a:pPr algn="ctr"/>
                <a:r>
                  <a:rPr lang="ru-RU" b="1" dirty="0">
                    <a:solidFill>
                      <a:schemeClr val="bg1"/>
                    </a:solidFill>
                    <a:latin typeface="Calibri" pitchFamily="34" charset="0"/>
                  </a:rPr>
                  <a:t>УМК</a:t>
                </a:r>
              </a:p>
              <a:p>
                <a:pPr algn="ctr"/>
                <a:endParaRPr lang="en-US" dirty="0">
                  <a:solidFill>
                    <a:srgbClr val="FFFFFF"/>
                  </a:solidFill>
                </a:endParaRPr>
              </a:p>
            </p:txBody>
          </p:sp>
        </p:grpSp>
        <p:grpSp>
          <p:nvGrpSpPr>
            <p:cNvPr id="13" name="Group 34"/>
            <p:cNvGrpSpPr>
              <a:grpSpLocks/>
            </p:cNvGrpSpPr>
            <p:nvPr/>
          </p:nvGrpSpPr>
          <p:grpSpPr bwMode="auto">
            <a:xfrm>
              <a:off x="1488" y="2400"/>
              <a:ext cx="1193" cy="959"/>
              <a:chOff x="1488" y="2400"/>
              <a:chExt cx="1193" cy="959"/>
            </a:xfrm>
          </p:grpSpPr>
          <p:grpSp>
            <p:nvGrpSpPr>
              <p:cNvPr id="14" name="Group 35"/>
              <p:cNvGrpSpPr>
                <a:grpSpLocks/>
              </p:cNvGrpSpPr>
              <p:nvPr/>
            </p:nvGrpSpPr>
            <p:grpSpPr bwMode="auto">
              <a:xfrm>
                <a:off x="1488" y="2400"/>
                <a:ext cx="1193" cy="959"/>
                <a:chOff x="3174" y="2656"/>
                <a:chExt cx="1549" cy="1351"/>
              </a:xfrm>
            </p:grpSpPr>
            <p:sp>
              <p:nvSpPr>
                <p:cNvPr id="20499" name="AutoShape 36"/>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20500" name="AutoShape 37"/>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20501" name="AutoShape 38"/>
                <p:cNvSpPr>
                  <a:spLocks noChangeArrowheads="1"/>
                </p:cNvSpPr>
                <p:nvPr/>
              </p:nvSpPr>
              <p:spPr bwMode="gray">
                <a:xfrm>
                  <a:off x="3264" y="2736"/>
                  <a:ext cx="1350" cy="1168"/>
                </a:xfrm>
                <a:prstGeom prst="hexagon">
                  <a:avLst>
                    <a:gd name="adj" fmla="val 28896"/>
                    <a:gd name="vf" fmla="val 115470"/>
                  </a:avLst>
                </a:prstGeom>
                <a:gradFill rotWithShape="1">
                  <a:gsLst>
                    <a:gs pos="0">
                      <a:srgbClr val="0082AD"/>
                    </a:gs>
                    <a:gs pos="100000">
                      <a:srgbClr val="0099CC"/>
                    </a:gs>
                  </a:gsLst>
                  <a:lin ang="2700000" scaled="1"/>
                </a:gradFill>
                <a:ln w="9525">
                  <a:solidFill>
                    <a:schemeClr val="tx1"/>
                  </a:solidFill>
                  <a:miter lim="800000"/>
                  <a:headEnd/>
                  <a:tailEnd/>
                </a:ln>
              </p:spPr>
              <p:txBody>
                <a:bodyPr wrap="none" anchor="ctr"/>
                <a:lstStyle/>
                <a:p>
                  <a:endParaRPr lang="ru-RU"/>
                </a:p>
              </p:txBody>
            </p:sp>
          </p:grpSp>
          <p:sp>
            <p:nvSpPr>
              <p:cNvPr id="20498" name="Text Box 39"/>
              <p:cNvSpPr txBox="1">
                <a:spLocks noChangeArrowheads="1"/>
              </p:cNvSpPr>
              <p:nvPr/>
            </p:nvSpPr>
            <p:spPr bwMode="gray">
              <a:xfrm>
                <a:off x="1890" y="2655"/>
                <a:ext cx="469" cy="372"/>
              </a:xfrm>
              <a:prstGeom prst="rect">
                <a:avLst/>
              </a:prstGeom>
              <a:noFill/>
              <a:ln w="9525" algn="ctr">
                <a:noFill/>
                <a:miter lim="800000"/>
                <a:headEnd/>
                <a:tailEnd/>
              </a:ln>
            </p:spPr>
            <p:txBody>
              <a:bodyPr wrap="square">
                <a:spAutoFit/>
              </a:bodyPr>
              <a:lstStyle/>
              <a:p>
                <a:pPr algn="ctr"/>
                <a:r>
                  <a:rPr lang="ru-RU" b="1" dirty="0">
                    <a:solidFill>
                      <a:schemeClr val="bg1"/>
                    </a:solidFill>
                    <a:latin typeface="Calibri" pitchFamily="34" charset="0"/>
                  </a:rPr>
                  <a:t>ИКТ</a:t>
                </a:r>
              </a:p>
              <a:p>
                <a:pPr algn="ctr"/>
                <a:endParaRPr lang="en-US" dirty="0">
                  <a:solidFill>
                    <a:srgbClr val="FFFFFF"/>
                  </a:solidFill>
                </a:endParaRPr>
              </a:p>
            </p:txBody>
          </p:sp>
        </p:grpSp>
        <p:grpSp>
          <p:nvGrpSpPr>
            <p:cNvPr id="15" name="Group 40"/>
            <p:cNvGrpSpPr>
              <a:grpSpLocks/>
            </p:cNvGrpSpPr>
            <p:nvPr/>
          </p:nvGrpSpPr>
          <p:grpSpPr bwMode="auto">
            <a:xfrm>
              <a:off x="2356" y="2881"/>
              <a:ext cx="1192" cy="959"/>
              <a:chOff x="2356" y="2881"/>
              <a:chExt cx="1192" cy="959"/>
            </a:xfrm>
          </p:grpSpPr>
          <p:grpSp>
            <p:nvGrpSpPr>
              <p:cNvPr id="16" name="Group 41"/>
              <p:cNvGrpSpPr>
                <a:grpSpLocks/>
              </p:cNvGrpSpPr>
              <p:nvPr/>
            </p:nvGrpSpPr>
            <p:grpSpPr bwMode="auto">
              <a:xfrm>
                <a:off x="2356" y="2881"/>
                <a:ext cx="1192" cy="959"/>
                <a:chOff x="3174" y="2656"/>
                <a:chExt cx="1549" cy="1351"/>
              </a:xfrm>
            </p:grpSpPr>
            <p:sp>
              <p:nvSpPr>
                <p:cNvPr id="20494" name="AutoShape 42"/>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ru-RU"/>
                </a:p>
              </p:txBody>
            </p:sp>
            <p:sp>
              <p:nvSpPr>
                <p:cNvPr id="20495" name="AutoShape 43"/>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ru-RU"/>
                </a:p>
              </p:txBody>
            </p:sp>
            <p:sp>
              <p:nvSpPr>
                <p:cNvPr id="20496" name="AutoShape 44"/>
                <p:cNvSpPr>
                  <a:spLocks noChangeArrowheads="1"/>
                </p:cNvSpPr>
                <p:nvPr/>
              </p:nvSpPr>
              <p:spPr bwMode="gray">
                <a:xfrm>
                  <a:off x="3264" y="2736"/>
                  <a:ext cx="1350" cy="1168"/>
                </a:xfrm>
                <a:prstGeom prst="hexagon">
                  <a:avLst>
                    <a:gd name="adj" fmla="val 28896"/>
                    <a:gd name="vf" fmla="val 115470"/>
                  </a:avLst>
                </a:prstGeom>
                <a:gradFill rotWithShape="1">
                  <a:gsLst>
                    <a:gs pos="0">
                      <a:srgbClr val="185E5E"/>
                    </a:gs>
                    <a:gs pos="100000">
                      <a:srgbClr val="33CCCC"/>
                    </a:gs>
                  </a:gsLst>
                  <a:lin ang="2700000" scaled="1"/>
                </a:gradFill>
                <a:ln w="9525">
                  <a:solidFill>
                    <a:schemeClr val="tx1"/>
                  </a:solidFill>
                  <a:miter lim="800000"/>
                  <a:headEnd/>
                  <a:tailEnd/>
                </a:ln>
              </p:spPr>
              <p:txBody>
                <a:bodyPr wrap="none" anchor="ctr"/>
                <a:lstStyle/>
                <a:p>
                  <a:endParaRPr lang="ru-RU"/>
                </a:p>
              </p:txBody>
            </p:sp>
          </p:grpSp>
          <p:sp>
            <p:nvSpPr>
              <p:cNvPr id="20493" name="Text Box 45"/>
              <p:cNvSpPr txBox="1">
                <a:spLocks noChangeArrowheads="1"/>
              </p:cNvSpPr>
              <p:nvPr/>
            </p:nvSpPr>
            <p:spPr bwMode="gray">
              <a:xfrm>
                <a:off x="2429" y="3017"/>
                <a:ext cx="976" cy="691"/>
              </a:xfrm>
              <a:prstGeom prst="rect">
                <a:avLst/>
              </a:prstGeom>
              <a:noFill/>
              <a:ln w="9525" algn="ctr">
                <a:noFill/>
                <a:miter lim="800000"/>
                <a:headEnd/>
                <a:tailEnd/>
              </a:ln>
            </p:spPr>
            <p:txBody>
              <a:bodyPr wrap="square">
                <a:spAutoFit/>
              </a:bodyPr>
              <a:lstStyle/>
              <a:p>
                <a:pPr algn="ctr"/>
                <a:r>
                  <a:rPr lang="ru-RU" b="1" dirty="0" err="1">
                    <a:solidFill>
                      <a:schemeClr val="bg1"/>
                    </a:solidFill>
                    <a:latin typeface="Calibri" pitchFamily="34" charset="0"/>
                  </a:rPr>
                  <a:t>Компетентностно-деятельностный</a:t>
                </a:r>
                <a:r>
                  <a:rPr lang="ru-RU" b="1" dirty="0">
                    <a:solidFill>
                      <a:schemeClr val="bg1"/>
                    </a:solidFill>
                    <a:latin typeface="Calibri" pitchFamily="34" charset="0"/>
                  </a:rPr>
                  <a:t> подход в образовании</a:t>
                </a:r>
              </a:p>
            </p:txBody>
          </p:sp>
        </p:grpSp>
      </p:grpSp>
      <p:sp>
        <p:nvSpPr>
          <p:cNvPr id="20484" name="Прямоугольник 45"/>
          <p:cNvSpPr>
            <a:spLocks noChangeArrowheads="1"/>
          </p:cNvSpPr>
          <p:nvPr/>
        </p:nvSpPr>
        <p:spPr bwMode="auto">
          <a:xfrm>
            <a:off x="2500298" y="2857496"/>
            <a:ext cx="1285890" cy="707886"/>
          </a:xfrm>
          <a:prstGeom prst="rect">
            <a:avLst/>
          </a:prstGeom>
          <a:noFill/>
          <a:ln w="9525">
            <a:noFill/>
            <a:miter lim="800000"/>
            <a:headEnd/>
            <a:tailEnd/>
          </a:ln>
        </p:spPr>
        <p:txBody>
          <a:bodyPr wrap="square">
            <a:spAutoFit/>
          </a:bodyPr>
          <a:lstStyle/>
          <a:p>
            <a:r>
              <a:rPr lang="ru-RU" sz="2000" b="1" dirty="0">
                <a:solidFill>
                  <a:schemeClr val="bg1"/>
                </a:solidFill>
                <a:latin typeface="Calibri" pitchFamily="34" charset="0"/>
              </a:rPr>
              <a:t>Сотрудничество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928694"/>
          </a:xfrm>
        </p:spPr>
        <p:txBody>
          <a:bodyPr>
            <a:normAutofit/>
          </a:bodyPr>
          <a:lstStyle/>
          <a:p>
            <a:pPr algn="ctr"/>
            <a:r>
              <a:rPr lang="ru-RU" sz="4000" b="1" dirty="0" smtClean="0">
                <a:solidFill>
                  <a:schemeClr val="tx1"/>
                </a:solidFill>
              </a:rPr>
              <a:t>Технология проблемного обучения</a:t>
            </a:r>
            <a:endParaRPr lang="ru-RU" sz="4000" b="1" dirty="0">
              <a:solidFill>
                <a:schemeClr val="tx1"/>
              </a:solidFill>
            </a:endParaRPr>
          </a:p>
        </p:txBody>
      </p:sp>
      <p:sp>
        <p:nvSpPr>
          <p:cNvPr id="3" name="Содержимое 2"/>
          <p:cNvSpPr>
            <a:spLocks noGrp="1"/>
          </p:cNvSpPr>
          <p:nvPr>
            <p:ph idx="1"/>
          </p:nvPr>
        </p:nvSpPr>
        <p:spPr>
          <a:xfrm>
            <a:off x="457200" y="1500174"/>
            <a:ext cx="8229600" cy="4824426"/>
          </a:xfrm>
        </p:spPr>
        <p:txBody>
          <a:bodyPr>
            <a:normAutofit fontScale="55000" lnSpcReduction="20000"/>
          </a:bodyPr>
          <a:lstStyle/>
          <a:p>
            <a:pPr>
              <a:buNone/>
            </a:pPr>
            <a:r>
              <a:rPr lang="ru-RU" sz="3300" b="1" i="1" dirty="0" smtClean="0"/>
              <a:t>Применение в работе</a:t>
            </a:r>
          </a:p>
          <a:p>
            <a:endParaRPr lang="ru-RU" sz="3300" b="1" dirty="0" smtClean="0"/>
          </a:p>
          <a:p>
            <a:pPr>
              <a:buNone/>
            </a:pPr>
            <a:r>
              <a:rPr lang="ru-RU" sz="3300" b="1" dirty="0" smtClean="0"/>
              <a:t>1. Русский язык. 6 класс «Чередующиеся   гласные»</a:t>
            </a:r>
          </a:p>
          <a:p>
            <a:pPr marL="273050" indent="-3175">
              <a:buNone/>
            </a:pPr>
            <a:r>
              <a:rPr lang="ru-RU" sz="3300" b="1" dirty="0" smtClean="0"/>
              <a:t>(создаётся проблемная ситуация: ребята      обнаруживают, что не все безударные гласные можно проверить ударением; анализируя языковой материал, ученики устанавливают закономерность в работе с данной орфограммой).</a:t>
            </a:r>
          </a:p>
          <a:p>
            <a:pPr>
              <a:buNone/>
            </a:pPr>
            <a:endParaRPr lang="ru-RU" sz="3300" b="1" dirty="0" smtClean="0"/>
          </a:p>
          <a:p>
            <a:pPr>
              <a:buNone/>
            </a:pPr>
            <a:r>
              <a:rPr lang="ru-RU" sz="3300" b="1" dirty="0" smtClean="0"/>
              <a:t>2. Русский язык. 7 класс «Причастие как часть речи» (при определении морфологических признаков причастия  учащимся предлагается две точки зрения на определение причастия как части речи (особая форма глагола или самостоятельная часть речи), ребята должны выбрать одну из точек зрения и обосновать свой выбор).</a:t>
            </a:r>
          </a:p>
          <a:p>
            <a:pPr>
              <a:buNone/>
            </a:pPr>
            <a:endParaRPr lang="ru-RU" sz="3300" b="1" dirty="0" smtClean="0"/>
          </a:p>
          <a:p>
            <a:pPr>
              <a:buNone/>
            </a:pPr>
            <a:r>
              <a:rPr lang="ru-RU" sz="3300" b="1" dirty="0" smtClean="0"/>
              <a:t>3. Характеристика литературных героев, которым нельзя дать  однозначную оценку (например, уроки литературы по романам «Евгений Онегин», «Герой нашего времени»; может использоваться приём «</a:t>
            </a:r>
            <a:r>
              <a:rPr lang="ru-RU" sz="3300" b="1" dirty="0" err="1" smtClean="0"/>
              <a:t>фишбоу</a:t>
            </a:r>
            <a:r>
              <a:rPr lang="ru-RU" sz="3300" b="1" dirty="0" smtClean="0"/>
              <a:t>»).</a:t>
            </a:r>
          </a:p>
          <a:p>
            <a:pPr>
              <a:buNone/>
            </a:pPr>
            <a:r>
              <a:rPr lang="ru-RU" sz="3300" b="1" dirty="0" smtClean="0"/>
              <a:t> </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chemeClr val="tx1"/>
                </a:solidFill>
              </a:rPr>
              <a:t>Результат применения СОТ</a:t>
            </a:r>
            <a:endParaRPr lang="ru-RU" dirty="0">
              <a:solidFill>
                <a:schemeClr val="tx1"/>
              </a:solidFill>
            </a:endParaRPr>
          </a:p>
        </p:txBody>
      </p:sp>
      <p:sp>
        <p:nvSpPr>
          <p:cNvPr id="3" name="Содержимое 2"/>
          <p:cNvSpPr>
            <a:spLocks noGrp="1"/>
          </p:cNvSpPr>
          <p:nvPr>
            <p:ph idx="1"/>
          </p:nvPr>
        </p:nvSpPr>
        <p:spPr/>
        <p:txBody>
          <a:bodyPr>
            <a:normAutofit fontScale="92500" lnSpcReduction="10000"/>
          </a:bodyPr>
          <a:lstStyle/>
          <a:p>
            <a:pPr lvl="0">
              <a:buNone/>
            </a:pPr>
            <a:r>
              <a:rPr lang="ru-RU" dirty="0" smtClean="0"/>
              <a:t>1.Создание проблемной ситуации позволяет сделать акцент не на простое запоминание, а на осмысленное усвоение материала.</a:t>
            </a:r>
          </a:p>
          <a:p>
            <a:pPr lvl="0">
              <a:buNone/>
            </a:pPr>
            <a:r>
              <a:rPr lang="ru-RU" dirty="0" smtClean="0"/>
              <a:t>2.Такая методика развивает мышление учащихся, коммуникативную компетентность. Кроме того позволяет осуществить </a:t>
            </a:r>
            <a:r>
              <a:rPr lang="ru-RU" dirty="0" err="1" smtClean="0"/>
              <a:t>личностноориентированный</a:t>
            </a:r>
            <a:r>
              <a:rPr lang="ru-RU" dirty="0" smtClean="0"/>
              <a:t> подход в обучении.</a:t>
            </a:r>
          </a:p>
          <a:p>
            <a:pPr lvl="0">
              <a:buNone/>
            </a:pPr>
            <a:r>
              <a:rPr lang="ru-RU" dirty="0" smtClean="0"/>
              <a:t>3.Этот вид работы формирует познавательные универсальные учебные действия: умение обобщать, анализировать, приводить примеры, обосновывать своё мнение, структурировать материал.</a:t>
            </a:r>
          </a:p>
          <a:p>
            <a:pPr>
              <a:buNone/>
            </a:pPr>
            <a:r>
              <a:rPr lang="ru-RU" dirty="0" smtClean="0"/>
              <a:t> </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b="1" dirty="0" smtClean="0">
                <a:solidFill>
                  <a:schemeClr val="tx1"/>
                </a:solidFill>
              </a:rPr>
              <a:t>Технология дифференцированного обучения</a:t>
            </a:r>
            <a:endParaRPr lang="ru-RU" sz="4000" b="1" dirty="0">
              <a:solidFill>
                <a:schemeClr val="tx1"/>
              </a:solidFill>
            </a:endParaRPr>
          </a:p>
        </p:txBody>
      </p:sp>
      <p:sp>
        <p:nvSpPr>
          <p:cNvPr id="3" name="Содержимое 2"/>
          <p:cNvSpPr>
            <a:spLocks noGrp="1"/>
          </p:cNvSpPr>
          <p:nvPr>
            <p:ph idx="1"/>
          </p:nvPr>
        </p:nvSpPr>
        <p:spPr/>
        <p:txBody>
          <a:bodyPr>
            <a:normAutofit/>
          </a:bodyPr>
          <a:lstStyle/>
          <a:p>
            <a:r>
              <a:rPr lang="ru-RU" dirty="0" smtClean="0"/>
              <a:t>Сочетание </a:t>
            </a:r>
            <a:r>
              <a:rPr lang="ru-RU" dirty="0" err="1" smtClean="0"/>
              <a:t>общеклассной</a:t>
            </a:r>
            <a:r>
              <a:rPr lang="ru-RU" dirty="0" smtClean="0"/>
              <a:t>, групповой и индивидуальной работы. Работа в группах, внеурочные дополнительные и индивидуальные задания.</a:t>
            </a:r>
          </a:p>
          <a:p>
            <a:r>
              <a:rPr lang="ru-RU" dirty="0" smtClean="0"/>
              <a:t>Создание банка материалов тестового контроля в электронном варианте по русскому языку и литературе  с учётом </a:t>
            </a:r>
            <a:r>
              <a:rPr lang="ru-RU" dirty="0" err="1" smtClean="0"/>
              <a:t>разноуровневого</a:t>
            </a:r>
            <a:r>
              <a:rPr lang="ru-RU" dirty="0" smtClean="0"/>
              <a:t> подхода к обучению учащихся. </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071570"/>
          </a:xfrm>
        </p:spPr>
        <p:txBody>
          <a:bodyPr>
            <a:normAutofit/>
          </a:bodyPr>
          <a:lstStyle/>
          <a:p>
            <a:r>
              <a:rPr lang="ru-RU" b="1" dirty="0" smtClean="0">
                <a:solidFill>
                  <a:schemeClr val="tx1"/>
                </a:solidFill>
              </a:rPr>
              <a:t>Компьютерные технологии</a:t>
            </a:r>
            <a:endParaRPr lang="ru-RU" dirty="0">
              <a:solidFill>
                <a:schemeClr val="tx1"/>
              </a:solidFill>
            </a:endParaRPr>
          </a:p>
        </p:txBody>
      </p:sp>
      <p:sp>
        <p:nvSpPr>
          <p:cNvPr id="3" name="Содержимое 2"/>
          <p:cNvSpPr>
            <a:spLocks noGrp="1"/>
          </p:cNvSpPr>
          <p:nvPr>
            <p:ph idx="1"/>
          </p:nvPr>
        </p:nvSpPr>
        <p:spPr/>
        <p:txBody>
          <a:bodyPr>
            <a:normAutofit fontScale="92500" lnSpcReduction="10000"/>
          </a:bodyPr>
          <a:lstStyle/>
          <a:p>
            <a:pPr>
              <a:buNone/>
            </a:pPr>
            <a:r>
              <a:rPr lang="ru-RU" b="1" dirty="0" smtClean="0"/>
              <a:t>1. Компьютерное тестирование</a:t>
            </a:r>
            <a:r>
              <a:rPr lang="ru-RU" dirty="0" smtClean="0"/>
              <a:t> («Чередующиеся гласные», «Правописание суффиксов причастий», «Буквы Ы-И после Ц», «Виды подчинительной связи в словосочетании»).</a:t>
            </a:r>
          </a:p>
          <a:p>
            <a:pPr>
              <a:buNone/>
            </a:pPr>
            <a:r>
              <a:rPr lang="ru-RU" b="1" dirty="0" smtClean="0"/>
              <a:t>2. Использование компьютерных презентаций на разных этапах урока</a:t>
            </a:r>
            <a:endParaRPr lang="ru-RU" dirty="0" smtClean="0"/>
          </a:p>
          <a:p>
            <a:pPr lvl="0"/>
            <a:r>
              <a:rPr lang="ru-RU" dirty="0" smtClean="0"/>
              <a:t>Использование компьютерных технологий позволяет значительно увеличить темп урока, заинтересовать учащихся, реализовать принцип наглядности.   </a:t>
            </a:r>
          </a:p>
          <a:p>
            <a:pPr lvl="0"/>
            <a:r>
              <a:rPr lang="ru-RU" dirty="0" smtClean="0"/>
              <a:t>Такая технология  способствует созданию на уроке особой эмоциональной обстановки, которая помогает ребятам включиться в работу.  </a:t>
            </a:r>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938962"/>
          </a:xfrm>
        </p:spPr>
        <p:txBody>
          <a:bodyPr>
            <a:normAutofit/>
          </a:bodyPr>
          <a:lstStyle/>
          <a:p>
            <a:r>
              <a:rPr lang="ru-RU" b="1" dirty="0" smtClean="0"/>
              <a:t> </a:t>
            </a:r>
            <a:r>
              <a:rPr lang="ru-RU" b="1" dirty="0" smtClean="0">
                <a:solidFill>
                  <a:schemeClr val="tx1"/>
                </a:solidFill>
              </a:rPr>
              <a:t>Результаты:</a:t>
            </a:r>
            <a:endParaRPr lang="ru-RU" dirty="0" smtClean="0">
              <a:solidFill>
                <a:schemeClr val="tx1"/>
              </a:solidFill>
            </a:endParaRPr>
          </a:p>
        </p:txBody>
      </p:sp>
      <p:sp>
        <p:nvSpPr>
          <p:cNvPr id="3" name="Содержимое 2"/>
          <p:cNvSpPr>
            <a:spLocks noGrp="1"/>
          </p:cNvSpPr>
          <p:nvPr>
            <p:ph idx="1"/>
          </p:nvPr>
        </p:nvSpPr>
        <p:spPr/>
        <p:txBody>
          <a:bodyPr>
            <a:normAutofit/>
          </a:bodyPr>
          <a:lstStyle/>
          <a:p>
            <a:pPr lvl="0"/>
            <a:r>
              <a:rPr lang="ru-RU" dirty="0" smtClean="0"/>
              <a:t>повышение качества знаний учащихся; </a:t>
            </a:r>
          </a:p>
          <a:p>
            <a:pPr lvl="0"/>
            <a:r>
              <a:rPr lang="ru-RU" dirty="0" smtClean="0"/>
              <a:t>развитие научно-исследовательских и творческих способностей учащихся;</a:t>
            </a:r>
          </a:p>
          <a:p>
            <a:pPr lvl="0"/>
            <a:r>
              <a:rPr lang="ru-RU" dirty="0" smtClean="0"/>
              <a:t>изменение профессиональной позиции педагога – это творческий подход к организации учебно-воспитательного процесса в  школе; </a:t>
            </a:r>
          </a:p>
          <a:p>
            <a:pPr lvl="0"/>
            <a:r>
              <a:rPr lang="ru-RU" dirty="0" smtClean="0"/>
              <a:t>активная жизненная позиция всех членов образовательного процесса;</a:t>
            </a:r>
          </a:p>
          <a:p>
            <a:pPr lvl="0"/>
            <a:r>
              <a:rPr lang="ru-RU" dirty="0" smtClean="0"/>
              <a:t>совершенствование качественных характеристик личности учащихся.</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b="1" dirty="0" smtClean="0">
                <a:solidFill>
                  <a:schemeClr val="tx1"/>
                </a:solidFill>
              </a:rPr>
              <a:t>Технология развития критического мышления</a:t>
            </a:r>
            <a:endParaRPr lang="ru-RU" sz="4000" dirty="0">
              <a:solidFill>
                <a:schemeClr val="tx1"/>
              </a:solidFill>
            </a:endParaRPr>
          </a:p>
        </p:txBody>
      </p:sp>
      <p:sp>
        <p:nvSpPr>
          <p:cNvPr id="3" name="Содержимое 2"/>
          <p:cNvSpPr>
            <a:spLocks noGrp="1"/>
          </p:cNvSpPr>
          <p:nvPr>
            <p:ph idx="1"/>
          </p:nvPr>
        </p:nvSpPr>
        <p:spPr/>
        <p:txBody>
          <a:bodyPr>
            <a:noAutofit/>
          </a:bodyPr>
          <a:lstStyle/>
          <a:p>
            <a:pPr lvl="0">
              <a:buNone/>
            </a:pPr>
            <a:r>
              <a:rPr lang="ru-RU" sz="1800" b="1" dirty="0" smtClean="0"/>
              <a:t>«Тема поэта и поэзии в лирике А.С.Пушкина. Литература. 9 класс. </a:t>
            </a:r>
          </a:p>
          <a:p>
            <a:pPr lvl="0">
              <a:buNone/>
            </a:pPr>
            <a:r>
              <a:rPr lang="ru-RU" sz="1800" b="1" dirty="0" smtClean="0"/>
              <a:t>В начале урока учащимся предлагается записать и продолжить фразу </a:t>
            </a:r>
          </a:p>
          <a:p>
            <a:pPr lvl="0">
              <a:buNone/>
            </a:pPr>
            <a:r>
              <a:rPr lang="ru-RU" sz="1800" b="1" dirty="0" smtClean="0"/>
              <a:t>Я СЧИТАЮ, ЧТО НАЗНАЧЕНИЕ ПОЭТА В ТОМ…</a:t>
            </a:r>
          </a:p>
          <a:p>
            <a:pPr marL="0" indent="0">
              <a:buNone/>
            </a:pPr>
            <a:r>
              <a:rPr lang="ru-RU" sz="1800" b="1" dirty="0" smtClean="0"/>
              <a:t>А после работы над анализом стихотворений, в заключение урока, ребятам снова предлагается продолжить предложение</a:t>
            </a:r>
          </a:p>
          <a:p>
            <a:pPr>
              <a:buNone/>
            </a:pPr>
            <a:r>
              <a:rPr lang="ru-RU" sz="1800" b="1" dirty="0" smtClean="0"/>
              <a:t>А.С.ПУШКИН ВИДЕЛ НАЗНАЧЕНИЕ ПОЭТА </a:t>
            </a:r>
          </a:p>
          <a:p>
            <a:pPr lvl="0">
              <a:buNone/>
            </a:pPr>
            <a:r>
              <a:rPr lang="ru-RU" sz="1800" b="1" dirty="0" smtClean="0"/>
              <a:t>Вводные лекции по литературе в 9, 10, 11 классах   (Маркировка текста:</a:t>
            </a:r>
          </a:p>
          <a:p>
            <a:pPr>
              <a:buNone/>
            </a:pPr>
            <a:r>
              <a:rPr lang="ru-RU" sz="1800" b="1" dirty="0" smtClean="0"/>
              <a:t>- что уже известно;</a:t>
            </a:r>
          </a:p>
          <a:p>
            <a:pPr>
              <a:buNone/>
            </a:pPr>
            <a:r>
              <a:rPr lang="ru-RU" sz="1800" b="1" dirty="0" smtClean="0"/>
              <a:t>- что было новым;</a:t>
            </a:r>
          </a:p>
          <a:p>
            <a:pPr>
              <a:buNone/>
            </a:pPr>
            <a:r>
              <a:rPr lang="ru-RU" sz="1800" b="1" dirty="0" smtClean="0"/>
              <a:t>- что вызвало вопросы;</a:t>
            </a:r>
          </a:p>
          <a:p>
            <a:pPr>
              <a:buNone/>
            </a:pPr>
            <a:r>
              <a:rPr lang="ru-RU" sz="1800" b="1" dirty="0" smtClean="0"/>
              <a:t>- с чем можно поспорить).  </a:t>
            </a:r>
          </a:p>
          <a:p>
            <a:pPr marL="0" indent="0">
              <a:buNone/>
            </a:pPr>
            <a:r>
              <a:rPr lang="ru-RU" sz="1800" b="1" dirty="0" smtClean="0"/>
              <a:t>Технология КМ даёт возможность не просто сообщать готовые знания, а самостоятельно разобраться.   </a:t>
            </a:r>
            <a:endParaRPr lang="ru-RU" sz="18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928694"/>
          </a:xfrm>
        </p:spPr>
        <p:txBody>
          <a:bodyPr>
            <a:normAutofit/>
          </a:bodyPr>
          <a:lstStyle/>
          <a:p>
            <a:r>
              <a:rPr lang="ru-RU" b="1" dirty="0" smtClean="0">
                <a:solidFill>
                  <a:schemeClr val="tx1"/>
                </a:solidFill>
              </a:rPr>
              <a:t>Игровые технологии</a:t>
            </a:r>
            <a:endParaRPr lang="ru-RU" dirty="0">
              <a:solidFill>
                <a:schemeClr val="tx1"/>
              </a:solidFill>
            </a:endParaRPr>
          </a:p>
        </p:txBody>
      </p:sp>
      <p:sp>
        <p:nvSpPr>
          <p:cNvPr id="3" name="Содержимое 2"/>
          <p:cNvSpPr>
            <a:spLocks noGrp="1"/>
          </p:cNvSpPr>
          <p:nvPr>
            <p:ph idx="1"/>
          </p:nvPr>
        </p:nvSpPr>
        <p:spPr>
          <a:xfrm>
            <a:off x="457200" y="1357298"/>
            <a:ext cx="8229600" cy="5214974"/>
          </a:xfrm>
        </p:spPr>
        <p:txBody>
          <a:bodyPr>
            <a:normAutofit fontScale="25000" lnSpcReduction="20000"/>
          </a:bodyPr>
          <a:lstStyle/>
          <a:p>
            <a:pPr>
              <a:buNone/>
            </a:pPr>
            <a:r>
              <a:rPr lang="ru-RU" sz="8000" b="1" i="1" dirty="0" smtClean="0"/>
              <a:t>Применение в работе</a:t>
            </a:r>
            <a:endParaRPr lang="ru-RU" sz="8000" b="1" dirty="0" smtClean="0"/>
          </a:p>
          <a:p>
            <a:pPr>
              <a:buNone/>
            </a:pPr>
            <a:endParaRPr lang="ru-RU" sz="3400" b="1" dirty="0" smtClean="0"/>
          </a:p>
          <a:p>
            <a:pPr>
              <a:buNone/>
            </a:pPr>
            <a:r>
              <a:rPr lang="ru-RU" sz="6400" b="1" dirty="0" smtClean="0"/>
              <a:t>Итоговый урок по русским народным  сказкам в 5 классе (викторина). </a:t>
            </a:r>
          </a:p>
          <a:p>
            <a:pPr>
              <a:buNone/>
            </a:pPr>
            <a:r>
              <a:rPr lang="ru-RU" sz="6400" b="1" dirty="0" smtClean="0"/>
              <a:t>Урок сопровождается   компьютерной    презентацией.</a:t>
            </a:r>
          </a:p>
          <a:p>
            <a:pPr marL="0" indent="0">
              <a:buNone/>
            </a:pPr>
            <a:r>
              <a:rPr lang="ru-RU" sz="6400" b="1" dirty="0" smtClean="0"/>
              <a:t>Примечание: предварительно учащиеся получают вопросы для подготовки к занятию.</a:t>
            </a:r>
          </a:p>
          <a:p>
            <a:pPr marL="0" indent="0">
              <a:buNone/>
            </a:pPr>
            <a:r>
              <a:rPr lang="ru-RU" sz="6400" b="1" dirty="0" smtClean="0"/>
              <a:t>Игра «Узнай героя»  применяется во многих классах на итоговых уроках литературы</a:t>
            </a:r>
            <a:r>
              <a:rPr lang="ru-RU" sz="6400" b="1" i="1" dirty="0" smtClean="0"/>
              <a:t>.</a:t>
            </a:r>
            <a:r>
              <a:rPr lang="ru-RU" sz="6400" b="1" dirty="0" smtClean="0"/>
              <a:t> </a:t>
            </a:r>
          </a:p>
          <a:p>
            <a:pPr marL="0" indent="0">
              <a:buNone/>
            </a:pPr>
            <a:r>
              <a:rPr lang="ru-RU" sz="6400" b="1" dirty="0" smtClean="0"/>
              <a:t>Такие уроки сопровождаются компьютерной презентацией, учащиеся должны по портрету или характеристики узнать литературного героя.</a:t>
            </a:r>
          </a:p>
          <a:p>
            <a:pPr marL="0" indent="0">
              <a:buNone/>
            </a:pPr>
            <a:r>
              <a:rPr lang="ru-RU" sz="6400" b="1" dirty="0" smtClean="0"/>
              <a:t>Дидактическая игра «Составь рассказ, используя… (например, неопределённые местоимения: каждый ученик по очереди составляет предложение, в котором должно быть неопределённое местоимение, предложения связываются между собой по смыслу, так получается связный рассказ). Игра используется на уроках русского языка в 5-7 классах.</a:t>
            </a:r>
          </a:p>
          <a:p>
            <a:pPr marL="0" indent="0">
              <a:buNone/>
            </a:pPr>
            <a:r>
              <a:rPr lang="ru-RU" sz="6400" b="1" dirty="0" smtClean="0"/>
              <a:t>Дидактическая игра «Исключи лишнее» (может применятся при изучении различный орфограмм и частей речи).  Игра используется на уроках русского языка в 5-7 классах.</a:t>
            </a:r>
          </a:p>
          <a:p>
            <a:pPr marL="0" indent="0">
              <a:buNone/>
            </a:pPr>
            <a:r>
              <a:rPr lang="ru-RU" sz="6400" b="1" dirty="0" smtClean="0"/>
              <a:t>Дидактическая игра «Исправь ошибки» (могут быть предложены различные правила, определения и т.д.). Игра может применяться и на уроках русского языка, и на уроках литературы.</a:t>
            </a:r>
          </a:p>
          <a:p>
            <a:pPr marL="0" indent="0">
              <a:buNone/>
            </a:pPr>
            <a:r>
              <a:rPr lang="ru-RU" sz="6400" b="1" dirty="0" smtClean="0"/>
              <a:t>Игра «Назови последним» (предлагается перечислить определённые признаки или слова (например, личные местоимения), выигрывает  тот , кто называет последний).</a:t>
            </a:r>
            <a:endParaRPr lang="ru-RU" sz="6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400" dirty="0" smtClean="0">
                <a:solidFill>
                  <a:schemeClr val="tx1"/>
                </a:solidFill>
                <a:latin typeface="+mn-lt"/>
              </a:rPr>
              <a:t/>
            </a:r>
            <a:br>
              <a:rPr lang="ru-RU" sz="4400" dirty="0" smtClean="0">
                <a:solidFill>
                  <a:schemeClr val="tx1"/>
                </a:solidFill>
                <a:latin typeface="+mn-lt"/>
              </a:rPr>
            </a:br>
            <a:endParaRPr lang="ru-RU" sz="4400" dirty="0">
              <a:solidFill>
                <a:schemeClr val="tx1"/>
              </a:solidFill>
              <a:latin typeface="+mn-lt"/>
            </a:endParaRPr>
          </a:p>
        </p:txBody>
      </p:sp>
      <p:sp>
        <p:nvSpPr>
          <p:cNvPr id="3" name="Содержимое 2"/>
          <p:cNvSpPr>
            <a:spLocks noGrp="1"/>
          </p:cNvSpPr>
          <p:nvPr>
            <p:ph idx="1"/>
          </p:nvPr>
        </p:nvSpPr>
        <p:spPr>
          <a:xfrm>
            <a:off x="457200" y="1214422"/>
            <a:ext cx="8401080" cy="5110178"/>
          </a:xfrm>
        </p:spPr>
        <p:txBody>
          <a:bodyPr/>
          <a:lstStyle/>
          <a:p>
            <a:pPr marL="273050" indent="-3175">
              <a:buNone/>
            </a:pPr>
            <a:r>
              <a:rPr lang="ru-RU" sz="4400" b="1" dirty="0" smtClean="0"/>
              <a:t>Плохой учитель  преподносит истину, хороший – учит её находить.</a:t>
            </a:r>
          </a:p>
          <a:p>
            <a:pPr algn="r">
              <a:buNone/>
            </a:pPr>
            <a:r>
              <a:rPr lang="ru-RU" sz="2800" dirty="0" smtClean="0"/>
              <a:t>А. </a:t>
            </a:r>
            <a:r>
              <a:rPr lang="ru-RU" sz="2800" dirty="0" err="1" smtClean="0"/>
              <a:t>Дистервег</a:t>
            </a:r>
            <a:r>
              <a:rPr lang="ru-RU" sz="2800" dirty="0" smtClean="0"/>
              <a:t/>
            </a:r>
            <a:br>
              <a:rPr lang="ru-RU" sz="2800" dirty="0" smtClean="0"/>
            </a:br>
            <a:endParaRPr lang="ru-RU" dirty="0"/>
          </a:p>
        </p:txBody>
      </p:sp>
      <p:pic>
        <p:nvPicPr>
          <p:cNvPr id="4" name="Рисунок 3" descr="https://funik.ru/wp-content/uploads/2020/01/5665120a56eea573f994-1.jpg"/>
          <p:cNvPicPr/>
          <p:nvPr/>
        </p:nvPicPr>
        <p:blipFill>
          <a:blip r:embed="rId2"/>
          <a:srcRect/>
          <a:stretch>
            <a:fillRect/>
          </a:stretch>
        </p:blipFill>
        <p:spPr bwMode="auto">
          <a:xfrm>
            <a:off x="857224" y="3643314"/>
            <a:ext cx="4429156" cy="2714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938962"/>
          </a:xfrm>
        </p:spPr>
        <p:txBody>
          <a:bodyPr/>
          <a:lstStyle/>
          <a:p>
            <a:r>
              <a:rPr lang="ru-RU" b="1" i="1" dirty="0" smtClean="0">
                <a:solidFill>
                  <a:schemeClr val="tx1"/>
                </a:solidFill>
              </a:rPr>
              <a:t>Результат применения СОТ</a:t>
            </a:r>
            <a:endParaRPr lang="ru-RU" dirty="0">
              <a:solidFill>
                <a:schemeClr val="tx1"/>
              </a:solidFill>
            </a:endParaRPr>
          </a:p>
        </p:txBody>
      </p:sp>
      <p:sp>
        <p:nvSpPr>
          <p:cNvPr id="3" name="Содержимое 2"/>
          <p:cNvSpPr>
            <a:spLocks noGrp="1"/>
          </p:cNvSpPr>
          <p:nvPr>
            <p:ph idx="1"/>
          </p:nvPr>
        </p:nvSpPr>
        <p:spPr/>
        <p:txBody>
          <a:bodyPr>
            <a:normAutofit fontScale="85000" lnSpcReduction="20000"/>
          </a:bodyPr>
          <a:lstStyle/>
          <a:p>
            <a:pPr lvl="0">
              <a:buNone/>
            </a:pPr>
            <a:r>
              <a:rPr lang="ru-RU" dirty="0" smtClean="0"/>
              <a:t>Данное мероприятие позволяет:  </a:t>
            </a:r>
          </a:p>
          <a:p>
            <a:r>
              <a:rPr lang="ru-RU" dirty="0" smtClean="0"/>
              <a:t>Активизировать знания ребят, формирует коммуникативную компетенцию, позволяет расширить кругозор школьников и обогатить словарный запас.</a:t>
            </a:r>
          </a:p>
          <a:p>
            <a:pPr>
              <a:buNone/>
            </a:pPr>
            <a:endParaRPr lang="ru-RU" dirty="0" smtClean="0"/>
          </a:p>
          <a:p>
            <a:pPr lvl="0"/>
            <a:r>
              <a:rPr lang="ru-RU" dirty="0" smtClean="0"/>
              <a:t>Урок даёт возможность осуществить дифференцированный подход в обучении: каждый ученик выбирает вопросы по своим возможностям. Материал викторины позволяет углубить знания ребят и привлечь внимание к глубинам устного народного творчества. А этап самостоятельной подготовки формирует информационную компетенцию. </a:t>
            </a:r>
          </a:p>
          <a:p>
            <a:pPr>
              <a:buNone/>
            </a:pPr>
            <a:endParaRPr lang="ru-RU" dirty="0" smtClean="0"/>
          </a:p>
          <a:p>
            <a:pPr lvl="0"/>
            <a:r>
              <a:rPr lang="ru-RU" dirty="0" smtClean="0"/>
              <a:t>Данный вид работы позволяет активизировать знания ребят и делает процесс   обучения более увлекательным. </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b="1" dirty="0" smtClean="0">
                <a:solidFill>
                  <a:schemeClr val="tx1"/>
                </a:solidFill>
                <a:latin typeface="+mn-lt"/>
              </a:rPr>
              <a:t>Применение современных образовательных технологий позволяет учителям:</a:t>
            </a:r>
            <a:endParaRPr lang="ru-RU" sz="3200" b="1" dirty="0">
              <a:solidFill>
                <a:schemeClr val="tx1"/>
              </a:solidFill>
              <a:latin typeface="+mn-lt"/>
            </a:endParaRPr>
          </a:p>
        </p:txBody>
      </p:sp>
      <p:sp>
        <p:nvSpPr>
          <p:cNvPr id="3" name="Содержимое 2"/>
          <p:cNvSpPr>
            <a:spLocks noGrp="1"/>
          </p:cNvSpPr>
          <p:nvPr>
            <p:ph idx="1"/>
          </p:nvPr>
        </p:nvSpPr>
        <p:spPr/>
        <p:txBody>
          <a:bodyPr/>
          <a:lstStyle/>
          <a:p>
            <a:r>
              <a:rPr lang="ru-RU" i="1" dirty="0" smtClean="0"/>
              <a:t>наполнить уроки новым содержанием;</a:t>
            </a:r>
            <a:endParaRPr lang="ru-RU" dirty="0" smtClean="0"/>
          </a:p>
          <a:p>
            <a:r>
              <a:rPr lang="ru-RU" i="1" dirty="0" smtClean="0"/>
              <a:t>развивать творческий подход к окружающему миру, любознательность учащихся; </a:t>
            </a:r>
            <a:endParaRPr lang="ru-RU" dirty="0" smtClean="0"/>
          </a:p>
          <a:p>
            <a:r>
              <a:rPr lang="ru-RU" i="1" dirty="0" smtClean="0"/>
              <a:t>формировать элементы информационной культуры; </a:t>
            </a:r>
            <a:endParaRPr lang="ru-RU" dirty="0" smtClean="0"/>
          </a:p>
          <a:p>
            <a:r>
              <a:rPr lang="ru-RU" i="1" dirty="0" smtClean="0"/>
              <a:t>прививать навыки рациональной работы с компьютерными программами;</a:t>
            </a:r>
            <a:endParaRPr lang="ru-RU" dirty="0" smtClean="0"/>
          </a:p>
          <a:p>
            <a:r>
              <a:rPr lang="ru-RU" i="1" dirty="0" smtClean="0"/>
              <a:t>поддерживать самостоятельность в освоении компьютерных технологий. </a:t>
            </a:r>
            <a:endParaRPr lang="ru-RU" dirty="0" smtClean="0"/>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367458"/>
          </a:xfrm>
        </p:spPr>
        <p:txBody>
          <a:bodyPr>
            <a:normAutofit fontScale="90000"/>
          </a:bodyPr>
          <a:lstStyle/>
          <a:p>
            <a:endParaRPr lang="ru-RU" dirty="0"/>
          </a:p>
        </p:txBody>
      </p:sp>
      <p:sp>
        <p:nvSpPr>
          <p:cNvPr id="3" name="Содержимое 2"/>
          <p:cNvSpPr>
            <a:spLocks noGrp="1"/>
          </p:cNvSpPr>
          <p:nvPr>
            <p:ph idx="1"/>
          </p:nvPr>
        </p:nvSpPr>
        <p:spPr>
          <a:xfrm>
            <a:off x="457200" y="1285860"/>
            <a:ext cx="8229600" cy="5038740"/>
          </a:xfrm>
        </p:spPr>
        <p:txBody>
          <a:bodyPr/>
          <a:lstStyle/>
          <a:p>
            <a:pPr marL="0" indent="0">
              <a:buNone/>
            </a:pPr>
            <a:r>
              <a:rPr lang="ru-RU" sz="4800" b="1" dirty="0" smtClean="0"/>
              <a:t>«Без стремления к новому нет жизни, нет развития, нет прогресса»</a:t>
            </a:r>
          </a:p>
          <a:p>
            <a:pPr algn="ctr">
              <a:buNone/>
            </a:pPr>
            <a:r>
              <a:rPr lang="ru-RU" dirty="0" smtClean="0"/>
              <a:t>                                                              В.Г. Белинский </a:t>
            </a:r>
          </a:p>
          <a:p>
            <a:endParaRPr lang="ru-RU" dirty="0" smtClean="0"/>
          </a:p>
          <a:p>
            <a:endParaRPr lang="ru-RU" dirty="0"/>
          </a:p>
        </p:txBody>
      </p:sp>
      <p:pic>
        <p:nvPicPr>
          <p:cNvPr id="4" name="Рисунок 3" descr="Дети в школе — стоковое фото"/>
          <p:cNvPicPr/>
          <p:nvPr/>
        </p:nvPicPr>
        <p:blipFill>
          <a:blip r:embed="rId2"/>
          <a:srcRect/>
          <a:stretch>
            <a:fillRect/>
          </a:stretch>
        </p:blipFill>
        <p:spPr bwMode="auto">
          <a:xfrm>
            <a:off x="2214546" y="4286256"/>
            <a:ext cx="4714908" cy="214314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s://kartinkin.net/uploads/posts/2020-07/thumbs/1595771335_20-p-krasivie-shkolnie-foni-25.jpg"/>
          <p:cNvPicPr/>
          <p:nvPr/>
        </p:nvPicPr>
        <p:blipFill>
          <a:blip r:embed="rId2"/>
          <a:srcRect/>
          <a:stretch>
            <a:fillRect/>
          </a:stretch>
        </p:blipFill>
        <p:spPr bwMode="auto">
          <a:xfrm>
            <a:off x="1"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normAutofit/>
          </a:bodyPr>
          <a:lstStyle/>
          <a:p>
            <a:pPr algn="ctr">
              <a:buNone/>
            </a:pPr>
            <a:r>
              <a:rPr lang="ru-RU" sz="6600" b="1" dirty="0" smtClean="0"/>
              <a:t>СПАСИБО </a:t>
            </a:r>
            <a:endParaRPr lang="ru-RU" sz="6600" b="1" dirty="0" smtClean="0"/>
          </a:p>
          <a:p>
            <a:pPr algn="ctr">
              <a:buNone/>
            </a:pPr>
            <a:r>
              <a:rPr lang="ru-RU" sz="6600" b="1" dirty="0" smtClean="0"/>
              <a:t>ЗА </a:t>
            </a:r>
            <a:r>
              <a:rPr lang="ru-RU" sz="6600" b="1" dirty="0" smtClean="0"/>
              <a:t>ВНИМАНИЕ!</a:t>
            </a:r>
            <a:endParaRPr lang="ru-RU" sz="66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418484"/>
          </a:xfrm>
        </p:spPr>
        <p:txBody>
          <a:bodyPr>
            <a:normAutofit/>
          </a:bodyPr>
          <a:lstStyle/>
          <a:p>
            <a:pPr algn="ctr"/>
            <a:r>
              <a:rPr lang="ru-RU" sz="5400" b="1" dirty="0" smtClean="0">
                <a:solidFill>
                  <a:schemeClr val="tx1"/>
                </a:solidFill>
              </a:rPr>
              <a:t>Актуальность темы</a:t>
            </a:r>
            <a:endParaRPr lang="ru-RU" sz="5400" dirty="0" smtClean="0">
              <a:solidFill>
                <a:schemeClr val="tx1"/>
              </a:solidFill>
            </a:endParaRPr>
          </a:p>
        </p:txBody>
      </p:sp>
      <p:sp>
        <p:nvSpPr>
          <p:cNvPr id="3" name="Содержимое 2"/>
          <p:cNvSpPr>
            <a:spLocks noGrp="1"/>
          </p:cNvSpPr>
          <p:nvPr>
            <p:ph idx="1"/>
          </p:nvPr>
        </p:nvSpPr>
        <p:spPr/>
        <p:txBody>
          <a:bodyPr/>
          <a:lstStyle/>
          <a:p>
            <a:pPr marL="273050" indent="-3175" algn="just">
              <a:buNone/>
            </a:pPr>
            <a:r>
              <a:rPr lang="ru-RU" sz="2800" dirty="0" smtClean="0"/>
              <a:t>обусловлена необходимостью переосмысления применений  педагогических технологий в современном образовании и отбором СОТ для повышения качества обучения на уроках русского языка и литературы.</a:t>
            </a:r>
          </a:p>
          <a:p>
            <a:endParaRPr lang="ru-RU" dirty="0"/>
          </a:p>
        </p:txBody>
      </p:sp>
      <p:pic>
        <p:nvPicPr>
          <p:cNvPr id="4" name="Рисунок 3" descr="https://funik.ru/wp-content/uploads/2020/01/1dd3b4c3bad65da2e6b2-700x694.png"/>
          <p:cNvPicPr/>
          <p:nvPr/>
        </p:nvPicPr>
        <p:blipFill>
          <a:blip r:embed="rId2"/>
          <a:srcRect/>
          <a:stretch>
            <a:fillRect/>
          </a:stretch>
        </p:blipFill>
        <p:spPr bwMode="auto">
          <a:xfrm>
            <a:off x="5643570" y="4000504"/>
            <a:ext cx="2857520" cy="25717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8229600" cy="1214446"/>
          </a:xfrm>
        </p:spPr>
        <p:txBody>
          <a:bodyPr/>
          <a:lstStyle/>
          <a:p>
            <a:r>
              <a:rPr lang="ru-RU" b="1" dirty="0" smtClean="0">
                <a:solidFill>
                  <a:schemeClr val="tx1"/>
                </a:solidFill>
              </a:rPr>
              <a:t>Цель:</a:t>
            </a:r>
            <a:endParaRPr lang="ru-RU" b="1" dirty="0">
              <a:solidFill>
                <a:schemeClr val="tx1"/>
              </a:solidFill>
            </a:endParaRPr>
          </a:p>
        </p:txBody>
      </p:sp>
      <p:sp>
        <p:nvSpPr>
          <p:cNvPr id="3" name="Содержимое 2"/>
          <p:cNvSpPr>
            <a:spLocks noGrp="1"/>
          </p:cNvSpPr>
          <p:nvPr>
            <p:ph idx="1"/>
          </p:nvPr>
        </p:nvSpPr>
        <p:spPr/>
        <p:txBody>
          <a:bodyPr/>
          <a:lstStyle/>
          <a:p>
            <a:r>
              <a:rPr lang="ru-RU" b="1" dirty="0" smtClean="0"/>
              <a:t>Внедрить  современные  образовательные технологии, способствующие повышению качества </a:t>
            </a:r>
          </a:p>
          <a:p>
            <a:r>
              <a:rPr lang="ru-RU" b="1" dirty="0" smtClean="0"/>
              <a:t>обучения, формированию грамотности, развитию</a:t>
            </a:r>
          </a:p>
          <a:p>
            <a:r>
              <a:rPr lang="ru-RU" b="1" dirty="0" smtClean="0"/>
              <a:t>потенциальных способностей </a:t>
            </a:r>
          </a:p>
          <a:p>
            <a:pPr marL="273050" indent="-3175">
              <a:buNone/>
            </a:pPr>
            <a:r>
              <a:rPr lang="ru-RU" b="1" dirty="0" smtClean="0"/>
              <a:t>обучающихся на уроках </a:t>
            </a:r>
          </a:p>
          <a:p>
            <a:pPr marL="273050" indent="-3175">
              <a:buNone/>
            </a:pPr>
            <a:r>
              <a:rPr lang="ru-RU" b="1" dirty="0" smtClean="0"/>
              <a:t>русского языка и литературы. </a:t>
            </a:r>
            <a:endParaRPr lang="ru-RU" b="1" dirty="0"/>
          </a:p>
        </p:txBody>
      </p:sp>
      <p:pic>
        <p:nvPicPr>
          <p:cNvPr id="4" name="Рисунок 3" descr="Девочка, Книги, Куча, Читать"/>
          <p:cNvPicPr/>
          <p:nvPr/>
        </p:nvPicPr>
        <p:blipFill>
          <a:blip r:embed="rId2"/>
          <a:srcRect/>
          <a:stretch>
            <a:fillRect/>
          </a:stretch>
        </p:blipFill>
        <p:spPr bwMode="auto">
          <a:xfrm>
            <a:off x="6858016" y="3929066"/>
            <a:ext cx="1700215"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857256"/>
          </a:xfrm>
        </p:spPr>
        <p:txBody>
          <a:bodyPr/>
          <a:lstStyle/>
          <a:p>
            <a:r>
              <a:rPr lang="ru-RU" b="1" dirty="0" smtClean="0">
                <a:solidFill>
                  <a:schemeClr val="tx1"/>
                </a:solidFill>
              </a:rPr>
              <a:t>Задачи:</a:t>
            </a:r>
            <a:endParaRPr lang="ru-RU" b="1" dirty="0">
              <a:solidFill>
                <a:schemeClr val="tx1"/>
              </a:solidFill>
            </a:endParaRPr>
          </a:p>
        </p:txBody>
      </p:sp>
      <p:sp>
        <p:nvSpPr>
          <p:cNvPr id="3" name="Содержимое 2"/>
          <p:cNvSpPr>
            <a:spLocks noGrp="1"/>
          </p:cNvSpPr>
          <p:nvPr>
            <p:ph idx="1"/>
          </p:nvPr>
        </p:nvSpPr>
        <p:spPr>
          <a:xfrm>
            <a:off x="457200" y="1214422"/>
            <a:ext cx="8401080" cy="5214974"/>
          </a:xfrm>
        </p:spPr>
        <p:txBody>
          <a:bodyPr>
            <a:noAutofit/>
          </a:bodyPr>
          <a:lstStyle/>
          <a:p>
            <a:pPr marL="273050" indent="-3175"/>
            <a:r>
              <a:rPr lang="ru-RU" sz="2000" b="1" dirty="0" smtClean="0"/>
              <a:t>выбор СОТ для повышения качества обучения русскому языку и литературе; </a:t>
            </a:r>
          </a:p>
          <a:p>
            <a:pPr marL="273050" indent="-3175"/>
            <a:r>
              <a:rPr lang="ru-RU" sz="2000" b="1" dirty="0" smtClean="0"/>
              <a:t>развитие ключевых компетенций учащихся; </a:t>
            </a:r>
          </a:p>
          <a:p>
            <a:pPr marL="273050" indent="-3175"/>
            <a:r>
              <a:rPr lang="ru-RU" sz="2000" b="1" dirty="0" smtClean="0"/>
              <a:t>повышение профессиональной компетентности, методологической культуры и инновационного потенциала педагога; </a:t>
            </a:r>
          </a:p>
          <a:p>
            <a:pPr marL="273050" indent="-3175"/>
            <a:r>
              <a:rPr lang="ru-RU" sz="2000" b="1" dirty="0" smtClean="0"/>
              <a:t>формирование ключевых компетенций педагога; </a:t>
            </a:r>
          </a:p>
          <a:p>
            <a:pPr marL="273050" indent="-3175"/>
            <a:r>
              <a:rPr lang="ru-RU" sz="2000" b="1" dirty="0" smtClean="0"/>
              <a:t>включение педагога в проектирование, исследование и сопровождение индивидуальных образовательных траекторий учащихся; </a:t>
            </a:r>
          </a:p>
          <a:p>
            <a:pPr marL="273050" indent="-3175"/>
            <a:r>
              <a:rPr lang="ru-RU" sz="2000" b="1" dirty="0" smtClean="0"/>
              <a:t>внедрение в учебный процесс технологий личностно-ориентированного обучения, </a:t>
            </a:r>
            <a:r>
              <a:rPr lang="ru-RU" sz="2000" b="1" dirty="0" err="1" smtClean="0"/>
              <a:t>здоровьесберегающих</a:t>
            </a:r>
            <a:r>
              <a:rPr lang="ru-RU" sz="2000" b="1" dirty="0" smtClean="0"/>
              <a:t> технологий; технологий дифференцированного обучения; информационных технологий; технологий обучения в сотрудничестве; игровых технологий; технологии развития критического мышления через чтение и письмо. </a:t>
            </a:r>
            <a:endParaRPr lang="ru-RU" sz="20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989856"/>
          </a:xfrm>
        </p:spPr>
        <p:txBody>
          <a:bodyPr>
            <a:normAutofit fontScale="90000"/>
          </a:bodyPr>
          <a:lstStyle/>
          <a:p>
            <a:r>
              <a:rPr lang="ru-RU" dirty="0" smtClean="0"/>
              <a:t/>
            </a:r>
            <a:br>
              <a:rPr lang="ru-RU" dirty="0" smtClean="0"/>
            </a:br>
            <a:r>
              <a:rPr lang="ru-RU" sz="4400" b="1" dirty="0" smtClean="0">
                <a:solidFill>
                  <a:schemeClr val="tx1"/>
                </a:solidFill>
              </a:rPr>
              <a:t>Отличительные признаки функциональной грамотности:</a:t>
            </a:r>
            <a:endParaRPr lang="ru-RU" sz="4400" b="1" dirty="0">
              <a:solidFill>
                <a:schemeClr val="tx1"/>
              </a:solidFill>
            </a:endParaRPr>
          </a:p>
        </p:txBody>
      </p:sp>
      <p:sp>
        <p:nvSpPr>
          <p:cNvPr id="3" name="Содержимое 2"/>
          <p:cNvSpPr>
            <a:spLocks noGrp="1"/>
          </p:cNvSpPr>
          <p:nvPr>
            <p:ph idx="1"/>
          </p:nvPr>
        </p:nvSpPr>
        <p:spPr/>
        <p:txBody>
          <a:bodyPr>
            <a:normAutofit fontScale="92500" lnSpcReduction="20000"/>
          </a:bodyPr>
          <a:lstStyle/>
          <a:p>
            <a:pPr lvl="0"/>
            <a:r>
              <a:rPr lang="ru-RU" dirty="0" smtClean="0"/>
              <a:t>направленность на решение социальных и бытовых проблем;</a:t>
            </a:r>
          </a:p>
          <a:p>
            <a:pPr lvl="0"/>
            <a:r>
              <a:rPr lang="ru-RU" dirty="0" smtClean="0"/>
              <a:t>ситуативная характеристика личности, обнаруживающая себя в конкретных социальных обстоятельствах;</a:t>
            </a:r>
          </a:p>
          <a:p>
            <a:pPr lvl="0"/>
            <a:r>
              <a:rPr lang="ru-RU" dirty="0" smtClean="0"/>
              <a:t>связь с решением стандартных, стереотипных задач;</a:t>
            </a:r>
          </a:p>
          <a:p>
            <a:pPr lvl="0"/>
            <a:r>
              <a:rPr lang="ru-RU" dirty="0" smtClean="0"/>
              <a:t>наличие определенного элементарного (базового) уровня навыков чтения и письма;</a:t>
            </a:r>
          </a:p>
          <a:p>
            <a:pPr lvl="0"/>
            <a:r>
              <a:rPr lang="ru-RU" dirty="0" smtClean="0"/>
              <a:t>используется в качестве оценки, прежде всего, взрослого населения;</a:t>
            </a:r>
          </a:p>
          <a:p>
            <a:pPr lvl="0"/>
            <a:r>
              <a:rPr lang="ru-RU" dirty="0" smtClean="0"/>
              <a:t>имеет смысл, главным образом, в контексте проблемы поиска способов ускоренной ликвидации неграмотности.</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p:txBody>
          <a:bodyPr/>
          <a:lstStyle/>
          <a:p>
            <a:pPr eaLnBrk="1" hangingPunct="1"/>
            <a:r>
              <a:rPr lang="ru-RU" b="1" dirty="0" smtClean="0">
                <a:solidFill>
                  <a:schemeClr val="tx1"/>
                </a:solidFill>
              </a:rPr>
              <a:t>Образовательные технологии </a:t>
            </a:r>
          </a:p>
        </p:txBody>
      </p:sp>
      <p:sp>
        <p:nvSpPr>
          <p:cNvPr id="32771" name="TextBox 2"/>
          <p:cNvSpPr txBox="1">
            <a:spLocks noChangeArrowheads="1"/>
          </p:cNvSpPr>
          <p:nvPr/>
        </p:nvSpPr>
        <p:spPr bwMode="auto">
          <a:xfrm>
            <a:off x="500063" y="2000250"/>
            <a:ext cx="8215312" cy="3785652"/>
          </a:xfrm>
          <a:prstGeom prst="rect">
            <a:avLst/>
          </a:prstGeom>
          <a:solidFill>
            <a:schemeClr val="accent5">
              <a:lumMod val="20000"/>
              <a:lumOff val="80000"/>
            </a:schemeClr>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fontAlgn="auto">
              <a:spcBef>
                <a:spcPts val="0"/>
              </a:spcBef>
              <a:spcAft>
                <a:spcPts val="0"/>
              </a:spcAft>
              <a:defRPr/>
            </a:pPr>
            <a:r>
              <a:rPr lang="ru-RU" sz="2400" dirty="0">
                <a:solidFill>
                  <a:schemeClr val="tx2">
                    <a:lumMod val="10000"/>
                  </a:schemeClr>
                </a:solidFill>
              </a:rPr>
              <a:t>В документах ФГОС сформулированы требования к учителю,  в том числе :</a:t>
            </a:r>
          </a:p>
          <a:p>
            <a:pPr fontAlgn="auto">
              <a:spcBef>
                <a:spcPts val="0"/>
              </a:spcBef>
              <a:spcAft>
                <a:spcPts val="0"/>
              </a:spcAft>
              <a:defRPr/>
            </a:pPr>
            <a:endParaRPr lang="ru-RU" sz="2400" dirty="0">
              <a:solidFill>
                <a:schemeClr val="accent4">
                  <a:lumMod val="50000"/>
                </a:schemeClr>
              </a:solidFill>
            </a:endParaRPr>
          </a:p>
          <a:p>
            <a:pPr fontAlgn="auto">
              <a:spcBef>
                <a:spcPts val="0"/>
              </a:spcBef>
              <a:spcAft>
                <a:spcPts val="0"/>
              </a:spcAft>
              <a:buFont typeface="Arial" pitchFamily="34" charset="0"/>
              <a:buChar char="•"/>
              <a:defRPr/>
            </a:pPr>
            <a:r>
              <a:rPr lang="ru-RU" sz="2400" dirty="0">
                <a:solidFill>
                  <a:schemeClr val="accent4">
                    <a:lumMod val="50000"/>
                  </a:schemeClr>
                </a:solidFill>
              </a:rPr>
              <a:t> </a:t>
            </a:r>
            <a:r>
              <a:rPr lang="ru-RU" sz="2400" i="1" dirty="0">
                <a:solidFill>
                  <a:srgbClr val="FF0000"/>
                </a:solidFill>
              </a:rPr>
              <a:t>уметь выбирать </a:t>
            </a:r>
            <a:r>
              <a:rPr lang="ru-RU" sz="2400" i="1" dirty="0">
                <a:solidFill>
                  <a:schemeClr val="tx2">
                    <a:lumMod val="10000"/>
                  </a:schemeClr>
                </a:solidFill>
              </a:rPr>
              <a:t>и использовать </a:t>
            </a:r>
            <a:r>
              <a:rPr lang="ru-RU" sz="2400" dirty="0">
                <a:solidFill>
                  <a:schemeClr val="tx2">
                    <a:lumMod val="10000"/>
                  </a:schemeClr>
                </a:solidFill>
              </a:rPr>
              <a:t>современные</a:t>
            </a:r>
          </a:p>
          <a:p>
            <a:pPr fontAlgn="auto">
              <a:spcBef>
                <a:spcPts val="0"/>
              </a:spcBef>
              <a:spcAft>
                <a:spcPts val="0"/>
              </a:spcAft>
              <a:defRPr/>
            </a:pPr>
            <a:r>
              <a:rPr lang="ru-RU" sz="2400" dirty="0">
                <a:solidFill>
                  <a:schemeClr val="tx1"/>
                </a:solidFill>
              </a:rPr>
              <a:t>   </a:t>
            </a:r>
            <a:r>
              <a:rPr lang="ru-RU" sz="2400" dirty="0">
                <a:solidFill>
                  <a:srgbClr val="FF0000"/>
                </a:solidFill>
              </a:rPr>
              <a:t>образовательные технологии</a:t>
            </a:r>
          </a:p>
          <a:p>
            <a:pPr fontAlgn="auto">
              <a:spcBef>
                <a:spcPts val="0"/>
              </a:spcBef>
              <a:spcAft>
                <a:spcPts val="0"/>
              </a:spcAft>
              <a:defRPr/>
            </a:pPr>
            <a:endParaRPr lang="ru-RU" sz="2400" dirty="0">
              <a:solidFill>
                <a:schemeClr val="accent4">
                  <a:lumMod val="50000"/>
                </a:schemeClr>
              </a:solidFill>
            </a:endParaRPr>
          </a:p>
          <a:p>
            <a:pPr fontAlgn="auto">
              <a:spcBef>
                <a:spcPts val="0"/>
              </a:spcBef>
              <a:spcAft>
                <a:spcPts val="0"/>
              </a:spcAft>
              <a:buFont typeface="Arial" pitchFamily="34" charset="0"/>
              <a:buChar char="•"/>
              <a:defRPr/>
            </a:pPr>
            <a:r>
              <a:rPr lang="ru-RU" sz="2400" dirty="0">
                <a:solidFill>
                  <a:schemeClr val="accent4">
                    <a:lumMod val="50000"/>
                  </a:schemeClr>
                </a:solidFill>
              </a:rPr>
              <a:t> </a:t>
            </a:r>
            <a:r>
              <a:rPr lang="ru-RU" sz="2400" i="1" dirty="0">
                <a:solidFill>
                  <a:schemeClr val="tx2">
                    <a:lumMod val="10000"/>
                  </a:schemeClr>
                </a:solidFill>
              </a:rPr>
              <a:t>использовать</a:t>
            </a:r>
            <a:r>
              <a:rPr lang="ru-RU" sz="2400" i="1" dirty="0">
                <a:solidFill>
                  <a:schemeClr val="tx2"/>
                </a:solidFill>
              </a:rPr>
              <a:t> </a:t>
            </a:r>
            <a:r>
              <a:rPr lang="ru-RU" sz="2400" i="1" dirty="0">
                <a:solidFill>
                  <a:srgbClr val="FF0000"/>
                </a:solidFill>
              </a:rPr>
              <a:t>технологии оценки</a:t>
            </a:r>
          </a:p>
          <a:p>
            <a:pPr fontAlgn="auto">
              <a:spcBef>
                <a:spcPts val="0"/>
              </a:spcBef>
              <a:spcAft>
                <a:spcPts val="0"/>
              </a:spcAft>
              <a:buFont typeface="Arial" pitchFamily="34" charset="0"/>
              <a:buChar char="•"/>
              <a:defRPr/>
            </a:pPr>
            <a:endParaRPr lang="ru-RU" sz="2400" i="1" dirty="0">
              <a:solidFill>
                <a:schemeClr val="accent4">
                  <a:lumMod val="50000"/>
                </a:schemeClr>
              </a:solidFill>
            </a:endParaRPr>
          </a:p>
          <a:p>
            <a:pPr fontAlgn="auto">
              <a:spcBef>
                <a:spcPts val="0"/>
              </a:spcBef>
              <a:spcAft>
                <a:spcPts val="0"/>
              </a:spcAft>
              <a:buFont typeface="Arial" pitchFamily="34" charset="0"/>
              <a:buChar char="•"/>
              <a:defRPr/>
            </a:pPr>
            <a:r>
              <a:rPr lang="ru-RU" sz="2400" i="1" dirty="0">
                <a:solidFill>
                  <a:schemeClr val="tx2">
                    <a:lumMod val="10000"/>
                  </a:schemeClr>
                </a:solidFill>
              </a:rPr>
              <a:t>современные </a:t>
            </a:r>
            <a:r>
              <a:rPr lang="ru-RU" sz="2400" i="1" dirty="0">
                <a:solidFill>
                  <a:srgbClr val="FF0000"/>
                </a:solidFill>
              </a:rPr>
              <a:t>технологии проектирования </a:t>
            </a:r>
            <a:r>
              <a:rPr lang="ru-RU" sz="2400" dirty="0">
                <a:solidFill>
                  <a:schemeClr val="tx2">
                    <a:lumMod val="10000"/>
                  </a:schemeClr>
                </a:solidFill>
              </a:rPr>
              <a:t>образовательной среды</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Содержимое 2"/>
          <p:cNvSpPr>
            <a:spLocks noGrp="1"/>
          </p:cNvSpPr>
          <p:nvPr>
            <p:ph idx="1"/>
          </p:nvPr>
        </p:nvSpPr>
        <p:spPr>
          <a:xfrm>
            <a:off x="457200" y="1214422"/>
            <a:ext cx="8229600" cy="5110178"/>
          </a:xfrm>
        </p:spPr>
        <p:txBody>
          <a:bodyPr/>
          <a:lstStyle/>
          <a:p>
            <a:pPr marL="273050" indent="-3175">
              <a:buNone/>
            </a:pPr>
            <a:r>
              <a:rPr lang="ru-RU" dirty="0" smtClean="0"/>
              <a:t>Новый стандарт акцентирует внимание учителей на необходимости использовать современные образовательные технологии, которые могут обеспечить развитие школьников. Не случайно, именно использование передовых технологий становится важнейшим критерием успешности учителя. Благодаря современным технологиям на уроках развертывается деятельность учеников. </a:t>
            </a:r>
          </a:p>
          <a:p>
            <a:endParaRPr lang="ru-RU" dirty="0" smtClean="0"/>
          </a:p>
        </p:txBody>
      </p:sp>
      <p:pic>
        <p:nvPicPr>
          <p:cNvPr id="3" name="Рисунок 2" descr="https://funik.ru/wp-content/uploads/2020/01/43ea8efd57009efb82d2-1.jpg"/>
          <p:cNvPicPr/>
          <p:nvPr/>
        </p:nvPicPr>
        <p:blipFill>
          <a:blip r:embed="rId2"/>
          <a:srcRect/>
          <a:stretch>
            <a:fillRect/>
          </a:stretch>
        </p:blipFill>
        <p:spPr bwMode="auto">
          <a:xfrm>
            <a:off x="3286116" y="4643446"/>
            <a:ext cx="3000396" cy="1714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b="1" dirty="0" smtClean="0">
                <a:solidFill>
                  <a:schemeClr val="tx1"/>
                </a:solidFill>
              </a:rPr>
              <a:t>С функциональной грамотностью связаны компетенции:</a:t>
            </a:r>
            <a:endParaRPr lang="ru-RU" sz="4000" b="1" dirty="0">
              <a:solidFill>
                <a:schemeClr val="tx1"/>
              </a:solidFill>
            </a:endParaRPr>
          </a:p>
        </p:txBody>
      </p:sp>
      <p:sp>
        <p:nvSpPr>
          <p:cNvPr id="3" name="Содержимое 2"/>
          <p:cNvSpPr>
            <a:spLocks noGrp="1"/>
          </p:cNvSpPr>
          <p:nvPr>
            <p:ph idx="1"/>
          </p:nvPr>
        </p:nvSpPr>
        <p:spPr/>
        <p:txBody>
          <a:bodyPr/>
          <a:lstStyle/>
          <a:p>
            <a:pPr marL="273050" lvl="0" indent="-273050"/>
            <a:r>
              <a:rPr lang="ru-RU" b="1" dirty="0" smtClean="0"/>
              <a:t>Способность выбирать и использовать </a:t>
            </a:r>
          </a:p>
          <a:p>
            <a:pPr marL="273050" lvl="0" indent="-3175">
              <a:buNone/>
            </a:pPr>
            <a:r>
              <a:rPr lang="ru-RU" b="1" dirty="0" smtClean="0"/>
              <a:t>различные  технологии.</a:t>
            </a:r>
          </a:p>
          <a:p>
            <a:pPr marL="273050" lvl="0" indent="-273050"/>
            <a:r>
              <a:rPr lang="ru-RU" b="1" dirty="0" smtClean="0"/>
              <a:t>Способность видеть проблемы и искать пути </a:t>
            </a:r>
          </a:p>
          <a:p>
            <a:pPr marL="273050" lvl="0" indent="-3175">
              <a:buNone/>
            </a:pPr>
            <a:r>
              <a:rPr lang="ru-RU" b="1" dirty="0" smtClean="0"/>
              <a:t>их решения. </a:t>
            </a:r>
          </a:p>
          <a:p>
            <a:pPr marL="273050" lvl="0" indent="-273050"/>
            <a:r>
              <a:rPr lang="ru-RU" b="1" dirty="0" smtClean="0"/>
              <a:t>Способность учиться всю жизнь. </a:t>
            </a:r>
          </a:p>
          <a:p>
            <a:endParaRPr lang="ru-RU" dirty="0"/>
          </a:p>
        </p:txBody>
      </p:sp>
      <p:pic>
        <p:nvPicPr>
          <p:cNvPr id="4" name="Рисунок 3" descr="https://avatars.mds.yandex.net/get-zen_doc/30884/pub_610ca32538615638cb141114_610ca36797249264cbb53588/scale_1200"/>
          <p:cNvPicPr/>
          <p:nvPr/>
        </p:nvPicPr>
        <p:blipFill>
          <a:blip r:embed="rId2" cstate="print"/>
          <a:srcRect/>
          <a:stretch>
            <a:fillRect/>
          </a:stretch>
        </p:blipFill>
        <p:spPr bwMode="auto">
          <a:xfrm>
            <a:off x="6286512" y="4143380"/>
            <a:ext cx="2500330" cy="2214578"/>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736</TotalTime>
  <Words>1137</Words>
  <Application>Microsoft Office PowerPoint</Application>
  <PresentationFormat>Экран (4:3)</PresentationFormat>
  <Paragraphs>153</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Поток</vt:lpstr>
      <vt:lpstr>Слайд 1</vt:lpstr>
      <vt:lpstr> </vt:lpstr>
      <vt:lpstr>Актуальность темы</vt:lpstr>
      <vt:lpstr>Цель:</vt:lpstr>
      <vt:lpstr>Задачи:</vt:lpstr>
      <vt:lpstr> Отличительные признаки функциональной грамотности:</vt:lpstr>
      <vt:lpstr>Образовательные технологии </vt:lpstr>
      <vt:lpstr>Слайд 8</vt:lpstr>
      <vt:lpstr>С функциональной грамотностью связаны компетенции:</vt:lpstr>
      <vt:lpstr>Слайд 10</vt:lpstr>
      <vt:lpstr>Большое  распространение получили следующие образовательные технологии: </vt:lpstr>
      <vt:lpstr>   Инновационное образовательное пространство урока</vt:lpstr>
      <vt:lpstr>Технология проблемного обучения</vt:lpstr>
      <vt:lpstr>Результат применения СОТ</vt:lpstr>
      <vt:lpstr>Технология дифференцированного обучения</vt:lpstr>
      <vt:lpstr>Компьютерные технологии</vt:lpstr>
      <vt:lpstr> Результаты:</vt:lpstr>
      <vt:lpstr>Технология развития критического мышления</vt:lpstr>
      <vt:lpstr>Игровые технологии</vt:lpstr>
      <vt:lpstr>Результат применения СОТ</vt:lpstr>
      <vt:lpstr>Применение современных образовательных технологий позволяет учителям:</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Пользователь Windows</cp:lastModifiedBy>
  <cp:revision>81</cp:revision>
  <dcterms:modified xsi:type="dcterms:W3CDTF">2022-03-10T14:27:31Z</dcterms:modified>
</cp:coreProperties>
</file>